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9" r:id="rId19"/>
    <p:sldId id="273" r:id="rId20"/>
    <p:sldId id="274" r:id="rId21"/>
    <p:sldId id="275" r:id="rId22"/>
    <p:sldId id="276" r:id="rId23"/>
    <p:sldId id="278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03" autoAdjust="0"/>
    <p:restoredTop sz="94660"/>
  </p:normalViewPr>
  <p:slideViewPr>
    <p:cSldViewPr snapToGrid="0">
      <p:cViewPr>
        <p:scale>
          <a:sx n="69" d="100"/>
          <a:sy n="69" d="100"/>
        </p:scale>
        <p:origin x="864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4_2">
  <dgm:title val=""/>
  <dgm:desc val=""/>
  <dgm:catLst>
    <dgm:cat type="accent4" pri="14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0B9693-1DBE-4860-9B94-ECD2FBD4821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4_2" csCatId="accent4" phldr="1"/>
      <dgm:spPr/>
      <dgm:t>
        <a:bodyPr/>
        <a:lstStyle/>
        <a:p>
          <a:endParaRPr lang="en-US"/>
        </a:p>
      </dgm:t>
    </dgm:pt>
    <dgm:pt modelId="{B51A826C-7575-4A8C-A801-38658102E966}">
      <dgm:prSet custT="1"/>
      <dgm:spPr/>
      <dgm:t>
        <a:bodyPr/>
        <a:lstStyle/>
        <a:p>
          <a:r>
            <a:rPr lang="en-US" sz="1600" b="0" i="0" baseline="0" dirty="0"/>
            <a:t>Thyroid cancer is the most common endocrine malignancy, accounting for around 2.5% of all new cancer cases in the United States </a:t>
          </a:r>
          <a:r>
            <a:rPr lang="en-US" sz="1600" dirty="0"/>
            <a:t>(</a:t>
          </a:r>
          <a:r>
            <a:rPr lang="en-US" sz="1600" b="0" i="0" dirty="0"/>
            <a:t>Xi et al., 2022</a:t>
          </a:r>
          <a:r>
            <a:rPr lang="en-US" sz="1600" dirty="0"/>
            <a:t>). </a:t>
          </a:r>
        </a:p>
      </dgm:t>
    </dgm:pt>
    <dgm:pt modelId="{1E002C46-F0A6-4060-9942-8824A6361521}" type="parTrans" cxnId="{C1D90FC0-0251-4E4C-9102-E9E6E363BEB4}">
      <dgm:prSet/>
      <dgm:spPr/>
      <dgm:t>
        <a:bodyPr/>
        <a:lstStyle/>
        <a:p>
          <a:endParaRPr lang="en-US"/>
        </a:p>
      </dgm:t>
    </dgm:pt>
    <dgm:pt modelId="{2D66F1C3-140D-4B78-92E3-0A354DDB8AAB}" type="sibTrans" cxnId="{C1D90FC0-0251-4E4C-9102-E9E6E363BEB4}">
      <dgm:prSet/>
      <dgm:spPr/>
      <dgm:t>
        <a:bodyPr/>
        <a:lstStyle/>
        <a:p>
          <a:endParaRPr lang="en-US"/>
        </a:p>
      </dgm:t>
    </dgm:pt>
    <dgm:pt modelId="{5C0EA521-3A3F-4436-B017-63C57B5D125D}">
      <dgm:prSet custT="1"/>
      <dgm:spPr/>
      <dgm:t>
        <a:bodyPr/>
        <a:lstStyle/>
        <a:p>
          <a:r>
            <a:rPr lang="en-US" sz="1400" b="0" i="0" baseline="0" dirty="0"/>
            <a:t>The incidence of thyroid cancer has increased by 5.5% annually from 2005 to 2015, as indicated by the Surveillance, Epidemiology, and End Results Program (SEER) of the National Institutes of Health (NIH) </a:t>
          </a:r>
          <a:r>
            <a:rPr lang="en-US" sz="1400" dirty="0"/>
            <a:t>(</a:t>
          </a:r>
          <a:r>
            <a:rPr lang="en-US" sz="1400" b="0" i="0" dirty="0"/>
            <a:t>Xi et al., 2022).</a:t>
          </a:r>
          <a:endParaRPr lang="en-US" sz="1400" dirty="0"/>
        </a:p>
      </dgm:t>
    </dgm:pt>
    <dgm:pt modelId="{7EFED443-4E31-41A4-95F5-C3250C546FE7}" type="parTrans" cxnId="{F3215F4A-9014-47E1-ACA4-A8C17CDAB87E}">
      <dgm:prSet/>
      <dgm:spPr/>
      <dgm:t>
        <a:bodyPr/>
        <a:lstStyle/>
        <a:p>
          <a:endParaRPr lang="en-US"/>
        </a:p>
      </dgm:t>
    </dgm:pt>
    <dgm:pt modelId="{8FDBDBEC-B31D-478D-A0AE-58D581E6EF7B}" type="sibTrans" cxnId="{F3215F4A-9014-47E1-ACA4-A8C17CDAB87E}">
      <dgm:prSet/>
      <dgm:spPr/>
      <dgm:t>
        <a:bodyPr/>
        <a:lstStyle/>
        <a:p>
          <a:endParaRPr lang="en-US"/>
        </a:p>
      </dgm:t>
    </dgm:pt>
    <dgm:pt modelId="{081A7474-58AE-42CB-A830-18A77A371572}">
      <dgm:prSet custT="1"/>
      <dgm:spPr/>
      <dgm:t>
        <a:bodyPr/>
        <a:lstStyle/>
        <a:p>
          <a:r>
            <a:rPr lang="en-US" sz="1400" dirty="0"/>
            <a:t>The goal is to assist clinicians by developing a predictive system that can flag high-risk nodules early, potentially reducing patient anxiety, healthcare costs, and the burden of excessive biopsies.</a:t>
          </a:r>
        </a:p>
      </dgm:t>
    </dgm:pt>
    <dgm:pt modelId="{F5ED9BAF-CA53-47C2-9BD9-CD8EC99CB257}" type="parTrans" cxnId="{36C577EA-3E1A-4E58-84C6-CE4073E9A8CC}">
      <dgm:prSet/>
      <dgm:spPr/>
      <dgm:t>
        <a:bodyPr/>
        <a:lstStyle/>
        <a:p>
          <a:endParaRPr lang="en-US"/>
        </a:p>
      </dgm:t>
    </dgm:pt>
    <dgm:pt modelId="{9DFA0008-81A3-49FC-8023-82C56432281F}" type="sibTrans" cxnId="{36C577EA-3E1A-4E58-84C6-CE4073E9A8CC}">
      <dgm:prSet/>
      <dgm:spPr/>
      <dgm:t>
        <a:bodyPr/>
        <a:lstStyle/>
        <a:p>
          <a:endParaRPr lang="en-US"/>
        </a:p>
      </dgm:t>
    </dgm:pt>
    <dgm:pt modelId="{A0FC2486-F59D-4B25-BE41-DFC000405517}" type="pres">
      <dgm:prSet presAssocID="{290B9693-1DBE-4860-9B94-ECD2FBD48213}" presName="root" presStyleCnt="0">
        <dgm:presLayoutVars>
          <dgm:dir/>
          <dgm:resizeHandles val="exact"/>
        </dgm:presLayoutVars>
      </dgm:prSet>
      <dgm:spPr/>
    </dgm:pt>
    <dgm:pt modelId="{FE2D7388-5F6A-4597-99D7-173B2C449FE0}" type="pres">
      <dgm:prSet presAssocID="{B51A826C-7575-4A8C-A801-38658102E966}" presName="compNode" presStyleCnt="0"/>
      <dgm:spPr/>
    </dgm:pt>
    <dgm:pt modelId="{B17F3E99-099A-44A4-AC98-A9C14E421188}" type="pres">
      <dgm:prSet presAssocID="{B51A826C-7575-4A8C-A801-38658102E96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NA"/>
        </a:ext>
      </dgm:extLst>
    </dgm:pt>
    <dgm:pt modelId="{7A7DC528-35D2-41B5-A662-CA80B5434ADA}" type="pres">
      <dgm:prSet presAssocID="{B51A826C-7575-4A8C-A801-38658102E966}" presName="spaceRect" presStyleCnt="0"/>
      <dgm:spPr/>
    </dgm:pt>
    <dgm:pt modelId="{1C5949AE-BFEF-4C9E-8375-17E54FD75799}" type="pres">
      <dgm:prSet presAssocID="{B51A826C-7575-4A8C-A801-38658102E966}" presName="textRect" presStyleLbl="revTx" presStyleIdx="0" presStyleCnt="3">
        <dgm:presLayoutVars>
          <dgm:chMax val="1"/>
          <dgm:chPref val="1"/>
        </dgm:presLayoutVars>
      </dgm:prSet>
      <dgm:spPr/>
    </dgm:pt>
    <dgm:pt modelId="{39CFB743-6C63-47A5-8F4D-5B887E115BD2}" type="pres">
      <dgm:prSet presAssocID="{2D66F1C3-140D-4B78-92E3-0A354DDB8AAB}" presName="sibTrans" presStyleCnt="0"/>
      <dgm:spPr/>
    </dgm:pt>
    <dgm:pt modelId="{2DE0B17E-531F-4B50-BD38-AF97BAB165FB}" type="pres">
      <dgm:prSet presAssocID="{5C0EA521-3A3F-4436-B017-63C57B5D125D}" presName="compNode" presStyleCnt="0"/>
      <dgm:spPr/>
    </dgm:pt>
    <dgm:pt modelId="{4553AD57-6422-4DD5-BA38-99E0927094D9}" type="pres">
      <dgm:prSet presAssocID="{5C0EA521-3A3F-4436-B017-63C57B5D125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9CDD5381-7CCC-4B23-B816-A2AB2B961B98}" type="pres">
      <dgm:prSet presAssocID="{5C0EA521-3A3F-4436-B017-63C57B5D125D}" presName="spaceRect" presStyleCnt="0"/>
      <dgm:spPr/>
    </dgm:pt>
    <dgm:pt modelId="{5D94BBB0-3313-4C4C-B3C9-BD53C8D744C5}" type="pres">
      <dgm:prSet presAssocID="{5C0EA521-3A3F-4436-B017-63C57B5D125D}" presName="textRect" presStyleLbl="revTx" presStyleIdx="1" presStyleCnt="3">
        <dgm:presLayoutVars>
          <dgm:chMax val="1"/>
          <dgm:chPref val="1"/>
        </dgm:presLayoutVars>
      </dgm:prSet>
      <dgm:spPr/>
    </dgm:pt>
    <dgm:pt modelId="{29FA59AC-D2A8-43DB-A53E-6D62A03F851B}" type="pres">
      <dgm:prSet presAssocID="{8FDBDBEC-B31D-478D-A0AE-58D581E6EF7B}" presName="sibTrans" presStyleCnt="0"/>
      <dgm:spPr/>
    </dgm:pt>
    <dgm:pt modelId="{B8D8EC41-6076-44E7-881A-CA1DAE767A88}" type="pres">
      <dgm:prSet presAssocID="{081A7474-58AE-42CB-A830-18A77A371572}" presName="compNode" presStyleCnt="0"/>
      <dgm:spPr/>
    </dgm:pt>
    <dgm:pt modelId="{700AE038-23DE-4CF2-B3E8-0431EFACA801}" type="pres">
      <dgm:prSet presAssocID="{081A7474-58AE-42CB-A830-18A77A37157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tor"/>
        </a:ext>
      </dgm:extLst>
    </dgm:pt>
    <dgm:pt modelId="{0181A0CE-85A0-4595-B0BE-31ACD6DEE948}" type="pres">
      <dgm:prSet presAssocID="{081A7474-58AE-42CB-A830-18A77A371572}" presName="spaceRect" presStyleCnt="0"/>
      <dgm:spPr/>
    </dgm:pt>
    <dgm:pt modelId="{34A497E8-A5A3-4684-868B-907EBD643BA0}" type="pres">
      <dgm:prSet presAssocID="{081A7474-58AE-42CB-A830-18A77A37157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8B9AB1A-5EC2-44F7-A6F3-DD436E127328}" type="presOf" srcId="{B51A826C-7575-4A8C-A801-38658102E966}" destId="{1C5949AE-BFEF-4C9E-8375-17E54FD75799}" srcOrd="0" destOrd="0" presId="urn:microsoft.com/office/officeart/2018/2/layout/IconLabelList"/>
    <dgm:cxn modelId="{5150F91C-9793-41C3-8505-F00249D2D6DB}" type="presOf" srcId="{290B9693-1DBE-4860-9B94-ECD2FBD48213}" destId="{A0FC2486-F59D-4B25-BE41-DFC000405517}" srcOrd="0" destOrd="0" presId="urn:microsoft.com/office/officeart/2018/2/layout/IconLabelList"/>
    <dgm:cxn modelId="{F3215F4A-9014-47E1-ACA4-A8C17CDAB87E}" srcId="{290B9693-1DBE-4860-9B94-ECD2FBD48213}" destId="{5C0EA521-3A3F-4436-B017-63C57B5D125D}" srcOrd="1" destOrd="0" parTransId="{7EFED443-4E31-41A4-95F5-C3250C546FE7}" sibTransId="{8FDBDBEC-B31D-478D-A0AE-58D581E6EF7B}"/>
    <dgm:cxn modelId="{440BE39B-9F0E-4BB9-AB7D-F14A9D1A2FE3}" type="presOf" srcId="{081A7474-58AE-42CB-A830-18A77A371572}" destId="{34A497E8-A5A3-4684-868B-907EBD643BA0}" srcOrd="0" destOrd="0" presId="urn:microsoft.com/office/officeart/2018/2/layout/IconLabelList"/>
    <dgm:cxn modelId="{5596DAB1-E317-4A25-B9B9-13AF19B930C7}" type="presOf" srcId="{5C0EA521-3A3F-4436-B017-63C57B5D125D}" destId="{5D94BBB0-3313-4C4C-B3C9-BD53C8D744C5}" srcOrd="0" destOrd="0" presId="urn:microsoft.com/office/officeart/2018/2/layout/IconLabelList"/>
    <dgm:cxn modelId="{C1D90FC0-0251-4E4C-9102-E9E6E363BEB4}" srcId="{290B9693-1DBE-4860-9B94-ECD2FBD48213}" destId="{B51A826C-7575-4A8C-A801-38658102E966}" srcOrd="0" destOrd="0" parTransId="{1E002C46-F0A6-4060-9942-8824A6361521}" sibTransId="{2D66F1C3-140D-4B78-92E3-0A354DDB8AAB}"/>
    <dgm:cxn modelId="{36C577EA-3E1A-4E58-84C6-CE4073E9A8CC}" srcId="{290B9693-1DBE-4860-9B94-ECD2FBD48213}" destId="{081A7474-58AE-42CB-A830-18A77A371572}" srcOrd="2" destOrd="0" parTransId="{F5ED9BAF-CA53-47C2-9BD9-CD8EC99CB257}" sibTransId="{9DFA0008-81A3-49FC-8023-82C56432281F}"/>
    <dgm:cxn modelId="{2B051446-3751-4458-B94E-3CFB7CD39D6F}" type="presParOf" srcId="{A0FC2486-F59D-4B25-BE41-DFC000405517}" destId="{FE2D7388-5F6A-4597-99D7-173B2C449FE0}" srcOrd="0" destOrd="0" presId="urn:microsoft.com/office/officeart/2018/2/layout/IconLabelList"/>
    <dgm:cxn modelId="{7EB4E2EE-3450-4F1B-9BBB-EB0F8BF58BA1}" type="presParOf" srcId="{FE2D7388-5F6A-4597-99D7-173B2C449FE0}" destId="{B17F3E99-099A-44A4-AC98-A9C14E421188}" srcOrd="0" destOrd="0" presId="urn:microsoft.com/office/officeart/2018/2/layout/IconLabelList"/>
    <dgm:cxn modelId="{F83E4764-63A0-4B7D-9538-FC7AF24CFC21}" type="presParOf" srcId="{FE2D7388-5F6A-4597-99D7-173B2C449FE0}" destId="{7A7DC528-35D2-41B5-A662-CA80B5434ADA}" srcOrd="1" destOrd="0" presId="urn:microsoft.com/office/officeart/2018/2/layout/IconLabelList"/>
    <dgm:cxn modelId="{35D62B58-A5A7-42C2-9299-52B3633A2E31}" type="presParOf" srcId="{FE2D7388-5F6A-4597-99D7-173B2C449FE0}" destId="{1C5949AE-BFEF-4C9E-8375-17E54FD75799}" srcOrd="2" destOrd="0" presId="urn:microsoft.com/office/officeart/2018/2/layout/IconLabelList"/>
    <dgm:cxn modelId="{79C04DD1-88C3-463C-A0A9-C3136CCB78AD}" type="presParOf" srcId="{A0FC2486-F59D-4B25-BE41-DFC000405517}" destId="{39CFB743-6C63-47A5-8F4D-5B887E115BD2}" srcOrd="1" destOrd="0" presId="urn:microsoft.com/office/officeart/2018/2/layout/IconLabelList"/>
    <dgm:cxn modelId="{D624CF94-FE74-4508-A219-0A9B5B3732E1}" type="presParOf" srcId="{A0FC2486-F59D-4B25-BE41-DFC000405517}" destId="{2DE0B17E-531F-4B50-BD38-AF97BAB165FB}" srcOrd="2" destOrd="0" presId="urn:microsoft.com/office/officeart/2018/2/layout/IconLabelList"/>
    <dgm:cxn modelId="{CB30A690-06CA-4881-9CA2-AD1E34C11F50}" type="presParOf" srcId="{2DE0B17E-531F-4B50-BD38-AF97BAB165FB}" destId="{4553AD57-6422-4DD5-BA38-99E0927094D9}" srcOrd="0" destOrd="0" presId="urn:microsoft.com/office/officeart/2018/2/layout/IconLabelList"/>
    <dgm:cxn modelId="{911DE5BD-D75E-4878-B6A1-40DF44CF41A0}" type="presParOf" srcId="{2DE0B17E-531F-4B50-BD38-AF97BAB165FB}" destId="{9CDD5381-7CCC-4B23-B816-A2AB2B961B98}" srcOrd="1" destOrd="0" presId="urn:microsoft.com/office/officeart/2018/2/layout/IconLabelList"/>
    <dgm:cxn modelId="{C0A53054-1DC7-4E0F-AD91-E162DE0168A9}" type="presParOf" srcId="{2DE0B17E-531F-4B50-BD38-AF97BAB165FB}" destId="{5D94BBB0-3313-4C4C-B3C9-BD53C8D744C5}" srcOrd="2" destOrd="0" presId="urn:microsoft.com/office/officeart/2018/2/layout/IconLabelList"/>
    <dgm:cxn modelId="{E5E1F0E7-1911-4565-90C2-92DF53C06482}" type="presParOf" srcId="{A0FC2486-F59D-4B25-BE41-DFC000405517}" destId="{29FA59AC-D2A8-43DB-A53E-6D62A03F851B}" srcOrd="3" destOrd="0" presId="urn:microsoft.com/office/officeart/2018/2/layout/IconLabelList"/>
    <dgm:cxn modelId="{DC32871F-5A61-45B1-89FF-21445670DE69}" type="presParOf" srcId="{A0FC2486-F59D-4B25-BE41-DFC000405517}" destId="{B8D8EC41-6076-44E7-881A-CA1DAE767A88}" srcOrd="4" destOrd="0" presId="urn:microsoft.com/office/officeart/2018/2/layout/IconLabelList"/>
    <dgm:cxn modelId="{3B4C2EAB-CCDB-4855-9805-DECEDD168BB4}" type="presParOf" srcId="{B8D8EC41-6076-44E7-881A-CA1DAE767A88}" destId="{700AE038-23DE-4CF2-B3E8-0431EFACA801}" srcOrd="0" destOrd="0" presId="urn:microsoft.com/office/officeart/2018/2/layout/IconLabelList"/>
    <dgm:cxn modelId="{C8F7250A-D68C-4696-912B-62DC1FA46C69}" type="presParOf" srcId="{B8D8EC41-6076-44E7-881A-CA1DAE767A88}" destId="{0181A0CE-85A0-4595-B0BE-31ACD6DEE948}" srcOrd="1" destOrd="0" presId="urn:microsoft.com/office/officeart/2018/2/layout/IconLabelList"/>
    <dgm:cxn modelId="{624AE10F-4498-4737-9DCB-C8728A6B05F9}" type="presParOf" srcId="{B8D8EC41-6076-44E7-881A-CA1DAE767A88}" destId="{34A497E8-A5A3-4684-868B-907EBD643BA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789C44-32F6-44A9-A78E-48D12225B939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1B35E1C-F9E2-409E-BEF1-237CCEE298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Null Hypothesis (H₀):</a:t>
          </a:r>
          <a:br>
            <a:rPr lang="en-US" dirty="0"/>
          </a:br>
          <a:r>
            <a:rPr lang="en-US" dirty="0"/>
            <a:t>The characteristics derived from clinical and ultrasound data are not effective in predicting whether a thyroid nodule is benign or malignant.</a:t>
          </a:r>
        </a:p>
      </dgm:t>
    </dgm:pt>
    <dgm:pt modelId="{8A14ECAB-C80F-4091-9620-FE7804A01132}" type="parTrans" cxnId="{04DAD95C-C119-441A-B3C6-17D21D8C8260}">
      <dgm:prSet/>
      <dgm:spPr/>
      <dgm:t>
        <a:bodyPr/>
        <a:lstStyle/>
        <a:p>
          <a:endParaRPr lang="en-US"/>
        </a:p>
      </dgm:t>
    </dgm:pt>
    <dgm:pt modelId="{B1580800-DD64-48CA-B9D4-56EA28E741C8}" type="sibTrans" cxnId="{04DAD95C-C119-441A-B3C6-17D21D8C8260}">
      <dgm:prSet/>
      <dgm:spPr/>
      <dgm:t>
        <a:bodyPr/>
        <a:lstStyle/>
        <a:p>
          <a:endParaRPr lang="en-US"/>
        </a:p>
      </dgm:t>
    </dgm:pt>
    <dgm:pt modelId="{E676C403-CB79-4C26-A86A-5D55C4C807E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Alternative Hypothesis (H₁):</a:t>
          </a:r>
          <a:br>
            <a:rPr lang="en-US" b="1" dirty="0"/>
          </a:br>
          <a:r>
            <a:rPr lang="en-US" dirty="0"/>
            <a:t>The characteristics derived from clinical and ultrasound data are effective in predicting whether a thyroid nodule is benign or malignant.</a:t>
          </a:r>
        </a:p>
      </dgm:t>
    </dgm:pt>
    <dgm:pt modelId="{767DFF5C-BD83-463F-809E-17870A1DE26F}" type="parTrans" cxnId="{F313178F-36AB-4E78-AAD1-9C8DDD7B64D1}">
      <dgm:prSet/>
      <dgm:spPr/>
      <dgm:t>
        <a:bodyPr/>
        <a:lstStyle/>
        <a:p>
          <a:endParaRPr lang="en-US"/>
        </a:p>
      </dgm:t>
    </dgm:pt>
    <dgm:pt modelId="{F6DE9088-10E4-40F1-8035-D097E8C1267E}" type="sibTrans" cxnId="{F313178F-36AB-4E78-AAD1-9C8DDD7B64D1}">
      <dgm:prSet/>
      <dgm:spPr/>
      <dgm:t>
        <a:bodyPr/>
        <a:lstStyle/>
        <a:p>
          <a:endParaRPr lang="en-US"/>
        </a:p>
      </dgm:t>
    </dgm:pt>
    <dgm:pt modelId="{D53AC824-E4BD-5D47-9784-7D6B4F56DC98}" type="pres">
      <dgm:prSet presAssocID="{26789C44-32F6-44A9-A78E-48D12225B93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BC53A73-BFB9-9B4E-9D7C-6ED9B2BF40FC}" type="pres">
      <dgm:prSet presAssocID="{E1B35E1C-F9E2-409E-BEF1-237CCEE29876}" presName="hierRoot1" presStyleCnt="0"/>
      <dgm:spPr/>
    </dgm:pt>
    <dgm:pt modelId="{A7A26533-72A3-744D-BB4A-49310206E503}" type="pres">
      <dgm:prSet presAssocID="{E1B35E1C-F9E2-409E-BEF1-237CCEE29876}" presName="composite" presStyleCnt="0"/>
      <dgm:spPr/>
    </dgm:pt>
    <dgm:pt modelId="{5543BE7A-3239-D94E-804F-6FFFC9D3DA0A}" type="pres">
      <dgm:prSet presAssocID="{E1B35E1C-F9E2-409E-BEF1-237CCEE29876}" presName="background" presStyleLbl="node0" presStyleIdx="0" presStyleCnt="2"/>
      <dgm:spPr/>
    </dgm:pt>
    <dgm:pt modelId="{ECC7EDBE-0241-FC49-99C0-0C36CC6942E5}" type="pres">
      <dgm:prSet presAssocID="{E1B35E1C-F9E2-409E-BEF1-237CCEE29876}" presName="text" presStyleLbl="fgAcc0" presStyleIdx="0" presStyleCnt="2">
        <dgm:presLayoutVars>
          <dgm:chPref val="3"/>
        </dgm:presLayoutVars>
      </dgm:prSet>
      <dgm:spPr/>
    </dgm:pt>
    <dgm:pt modelId="{9F993B7B-C3F0-F649-9E22-51C106B4D46F}" type="pres">
      <dgm:prSet presAssocID="{E1B35E1C-F9E2-409E-BEF1-237CCEE29876}" presName="hierChild2" presStyleCnt="0"/>
      <dgm:spPr/>
    </dgm:pt>
    <dgm:pt modelId="{C1BAB9BB-8907-9A43-BBE7-7CB4755A3486}" type="pres">
      <dgm:prSet presAssocID="{E676C403-CB79-4C26-A86A-5D55C4C807EA}" presName="hierRoot1" presStyleCnt="0"/>
      <dgm:spPr/>
    </dgm:pt>
    <dgm:pt modelId="{5849A413-28E3-414E-9660-0714147ABA30}" type="pres">
      <dgm:prSet presAssocID="{E676C403-CB79-4C26-A86A-5D55C4C807EA}" presName="composite" presStyleCnt="0"/>
      <dgm:spPr/>
    </dgm:pt>
    <dgm:pt modelId="{6819D254-7728-334C-A4FF-0CDA83A8BD18}" type="pres">
      <dgm:prSet presAssocID="{E676C403-CB79-4C26-A86A-5D55C4C807EA}" presName="background" presStyleLbl="node0" presStyleIdx="1" presStyleCnt="2"/>
      <dgm:spPr/>
    </dgm:pt>
    <dgm:pt modelId="{B1D0DF3F-FEC6-FF4F-8FAC-FAA229880D96}" type="pres">
      <dgm:prSet presAssocID="{E676C403-CB79-4C26-A86A-5D55C4C807EA}" presName="text" presStyleLbl="fgAcc0" presStyleIdx="1" presStyleCnt="2">
        <dgm:presLayoutVars>
          <dgm:chPref val="3"/>
        </dgm:presLayoutVars>
      </dgm:prSet>
      <dgm:spPr/>
    </dgm:pt>
    <dgm:pt modelId="{DC90DDD0-218C-6E40-BFA9-44487008E111}" type="pres">
      <dgm:prSet presAssocID="{E676C403-CB79-4C26-A86A-5D55C4C807EA}" presName="hierChild2" presStyleCnt="0"/>
      <dgm:spPr/>
    </dgm:pt>
  </dgm:ptLst>
  <dgm:cxnLst>
    <dgm:cxn modelId="{7F845A57-B012-5743-882A-4733E5CCC30A}" type="presOf" srcId="{E676C403-CB79-4C26-A86A-5D55C4C807EA}" destId="{B1D0DF3F-FEC6-FF4F-8FAC-FAA229880D96}" srcOrd="0" destOrd="0" presId="urn:microsoft.com/office/officeart/2005/8/layout/hierarchy1"/>
    <dgm:cxn modelId="{04DAD95C-C119-441A-B3C6-17D21D8C8260}" srcId="{26789C44-32F6-44A9-A78E-48D12225B939}" destId="{E1B35E1C-F9E2-409E-BEF1-237CCEE29876}" srcOrd="0" destOrd="0" parTransId="{8A14ECAB-C80F-4091-9620-FE7804A01132}" sibTransId="{B1580800-DD64-48CA-B9D4-56EA28E741C8}"/>
    <dgm:cxn modelId="{F313178F-36AB-4E78-AAD1-9C8DDD7B64D1}" srcId="{26789C44-32F6-44A9-A78E-48D12225B939}" destId="{E676C403-CB79-4C26-A86A-5D55C4C807EA}" srcOrd="1" destOrd="0" parTransId="{767DFF5C-BD83-463F-809E-17870A1DE26F}" sibTransId="{F6DE9088-10E4-40F1-8035-D097E8C1267E}"/>
    <dgm:cxn modelId="{FBF970C7-878E-1E49-95A6-613E614214C2}" type="presOf" srcId="{26789C44-32F6-44A9-A78E-48D12225B939}" destId="{D53AC824-E4BD-5D47-9784-7D6B4F56DC98}" srcOrd="0" destOrd="0" presId="urn:microsoft.com/office/officeart/2005/8/layout/hierarchy1"/>
    <dgm:cxn modelId="{56D92DE8-87E2-4B48-9C5B-C5BDEFCF8BCD}" type="presOf" srcId="{E1B35E1C-F9E2-409E-BEF1-237CCEE29876}" destId="{ECC7EDBE-0241-FC49-99C0-0C36CC6942E5}" srcOrd="0" destOrd="0" presId="urn:microsoft.com/office/officeart/2005/8/layout/hierarchy1"/>
    <dgm:cxn modelId="{58AD352F-9120-A94F-AD64-47B19A0AEF6C}" type="presParOf" srcId="{D53AC824-E4BD-5D47-9784-7D6B4F56DC98}" destId="{5BC53A73-BFB9-9B4E-9D7C-6ED9B2BF40FC}" srcOrd="0" destOrd="0" presId="urn:microsoft.com/office/officeart/2005/8/layout/hierarchy1"/>
    <dgm:cxn modelId="{B87FBFD6-8BCA-E745-B5EA-6DD03F870529}" type="presParOf" srcId="{5BC53A73-BFB9-9B4E-9D7C-6ED9B2BF40FC}" destId="{A7A26533-72A3-744D-BB4A-49310206E503}" srcOrd="0" destOrd="0" presId="urn:microsoft.com/office/officeart/2005/8/layout/hierarchy1"/>
    <dgm:cxn modelId="{3690143D-E059-4E4B-A862-1DC18D570571}" type="presParOf" srcId="{A7A26533-72A3-744D-BB4A-49310206E503}" destId="{5543BE7A-3239-D94E-804F-6FFFC9D3DA0A}" srcOrd="0" destOrd="0" presId="urn:microsoft.com/office/officeart/2005/8/layout/hierarchy1"/>
    <dgm:cxn modelId="{AA69B60A-631C-834F-8FC1-18410D88AC84}" type="presParOf" srcId="{A7A26533-72A3-744D-BB4A-49310206E503}" destId="{ECC7EDBE-0241-FC49-99C0-0C36CC6942E5}" srcOrd="1" destOrd="0" presId="urn:microsoft.com/office/officeart/2005/8/layout/hierarchy1"/>
    <dgm:cxn modelId="{09DDA1B1-95AF-5345-A808-C4974268351E}" type="presParOf" srcId="{5BC53A73-BFB9-9B4E-9D7C-6ED9B2BF40FC}" destId="{9F993B7B-C3F0-F649-9E22-51C106B4D46F}" srcOrd="1" destOrd="0" presId="urn:microsoft.com/office/officeart/2005/8/layout/hierarchy1"/>
    <dgm:cxn modelId="{152DB1BF-BD76-CA42-A946-7E5621BFF95F}" type="presParOf" srcId="{D53AC824-E4BD-5D47-9784-7D6B4F56DC98}" destId="{C1BAB9BB-8907-9A43-BBE7-7CB4755A3486}" srcOrd="1" destOrd="0" presId="urn:microsoft.com/office/officeart/2005/8/layout/hierarchy1"/>
    <dgm:cxn modelId="{D1719E8D-27DE-BB4B-AF2A-7E08F6FBA2CB}" type="presParOf" srcId="{C1BAB9BB-8907-9A43-BBE7-7CB4755A3486}" destId="{5849A413-28E3-414E-9660-0714147ABA30}" srcOrd="0" destOrd="0" presId="urn:microsoft.com/office/officeart/2005/8/layout/hierarchy1"/>
    <dgm:cxn modelId="{D707EFCF-93B9-7F4C-B1CC-9B769632259B}" type="presParOf" srcId="{5849A413-28E3-414E-9660-0714147ABA30}" destId="{6819D254-7728-334C-A4FF-0CDA83A8BD18}" srcOrd="0" destOrd="0" presId="urn:microsoft.com/office/officeart/2005/8/layout/hierarchy1"/>
    <dgm:cxn modelId="{2936CCB9-BF6F-EF4B-A075-B3C9933E069E}" type="presParOf" srcId="{5849A413-28E3-414E-9660-0714147ABA30}" destId="{B1D0DF3F-FEC6-FF4F-8FAC-FAA229880D96}" srcOrd="1" destOrd="0" presId="urn:microsoft.com/office/officeart/2005/8/layout/hierarchy1"/>
    <dgm:cxn modelId="{BF45EB5F-EFA1-BC43-A856-80CD842F3548}" type="presParOf" srcId="{C1BAB9BB-8907-9A43-BBE7-7CB4755A3486}" destId="{DC90DDD0-218C-6E40-BFA9-44487008E11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7F3E99-099A-44A4-AC98-A9C14E421188}">
      <dsp:nvSpPr>
        <dsp:cNvPr id="0" name=""/>
        <dsp:cNvSpPr/>
      </dsp:nvSpPr>
      <dsp:spPr>
        <a:xfrm>
          <a:off x="1212569" y="60404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5949AE-BFEF-4C9E-8375-17E54FD75799}">
      <dsp:nvSpPr>
        <dsp:cNvPr id="0" name=""/>
        <dsp:cNvSpPr/>
      </dsp:nvSpPr>
      <dsp:spPr>
        <a:xfrm>
          <a:off x="417971" y="2376196"/>
          <a:ext cx="2889450" cy="1371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 dirty="0"/>
            <a:t>Thyroid cancer is the most common endocrine malignancy, accounting for around 2.5% of all new cancer cases in the United States </a:t>
          </a:r>
          <a:r>
            <a:rPr lang="en-US" sz="1600" kern="1200" dirty="0"/>
            <a:t>(</a:t>
          </a:r>
          <a:r>
            <a:rPr lang="en-US" sz="1600" b="0" i="0" kern="1200" dirty="0"/>
            <a:t>Xi et al., 2022</a:t>
          </a:r>
          <a:r>
            <a:rPr lang="en-US" sz="1600" kern="1200" dirty="0"/>
            <a:t>). </a:t>
          </a:r>
        </a:p>
      </dsp:txBody>
      <dsp:txXfrm>
        <a:off x="417971" y="2376196"/>
        <a:ext cx="2889450" cy="1371093"/>
      </dsp:txXfrm>
    </dsp:sp>
    <dsp:sp modelId="{4553AD57-6422-4DD5-BA38-99E0927094D9}">
      <dsp:nvSpPr>
        <dsp:cNvPr id="0" name=""/>
        <dsp:cNvSpPr/>
      </dsp:nvSpPr>
      <dsp:spPr>
        <a:xfrm>
          <a:off x="4607673" y="60404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94BBB0-3313-4C4C-B3C9-BD53C8D744C5}">
      <dsp:nvSpPr>
        <dsp:cNvPr id="0" name=""/>
        <dsp:cNvSpPr/>
      </dsp:nvSpPr>
      <dsp:spPr>
        <a:xfrm>
          <a:off x="3813074" y="2376196"/>
          <a:ext cx="2889450" cy="1371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 dirty="0"/>
            <a:t>The incidence of thyroid cancer has increased by 5.5% annually from 2005 to 2015, as indicated by the Surveillance, Epidemiology, and End Results Program (SEER) of the National Institutes of Health (NIH) </a:t>
          </a:r>
          <a:r>
            <a:rPr lang="en-US" sz="1400" kern="1200" dirty="0"/>
            <a:t>(</a:t>
          </a:r>
          <a:r>
            <a:rPr lang="en-US" sz="1400" b="0" i="0" kern="1200" dirty="0"/>
            <a:t>Xi et al., 2022).</a:t>
          </a:r>
          <a:endParaRPr lang="en-US" sz="1400" kern="1200" dirty="0"/>
        </a:p>
      </dsp:txBody>
      <dsp:txXfrm>
        <a:off x="3813074" y="2376196"/>
        <a:ext cx="2889450" cy="1371093"/>
      </dsp:txXfrm>
    </dsp:sp>
    <dsp:sp modelId="{700AE038-23DE-4CF2-B3E8-0431EFACA801}">
      <dsp:nvSpPr>
        <dsp:cNvPr id="0" name=""/>
        <dsp:cNvSpPr/>
      </dsp:nvSpPr>
      <dsp:spPr>
        <a:xfrm>
          <a:off x="8002777" y="60404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A497E8-A5A3-4684-868B-907EBD643BA0}">
      <dsp:nvSpPr>
        <dsp:cNvPr id="0" name=""/>
        <dsp:cNvSpPr/>
      </dsp:nvSpPr>
      <dsp:spPr>
        <a:xfrm>
          <a:off x="7208178" y="2376196"/>
          <a:ext cx="2889450" cy="1371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The goal is to assist clinicians by developing a predictive system that can flag high-risk nodules early, potentially reducing patient anxiety, healthcare costs, and the burden of excessive biopsies.</a:t>
          </a:r>
        </a:p>
      </dsp:txBody>
      <dsp:txXfrm>
        <a:off x="7208178" y="2376196"/>
        <a:ext cx="2889450" cy="13710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43BE7A-3239-D94E-804F-6FFFC9D3DA0A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C7EDBE-0241-FC49-99C0-0C36CC6942E5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Null Hypothesis (H₀):</a:t>
          </a:r>
          <a:br>
            <a:rPr lang="en-US" sz="2400" kern="1200" dirty="0"/>
          </a:br>
          <a:r>
            <a:rPr lang="en-US" sz="2400" kern="1200" dirty="0"/>
            <a:t>The characteristics derived from clinical and ultrasound data are not effective in predicting whether a thyroid nodule is benign or malignant.</a:t>
          </a:r>
        </a:p>
      </dsp:txBody>
      <dsp:txXfrm>
        <a:off x="696297" y="538547"/>
        <a:ext cx="4171627" cy="2590157"/>
      </dsp:txXfrm>
    </dsp:sp>
    <dsp:sp modelId="{6819D254-7728-334C-A4FF-0CDA83A8BD18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D0DF3F-FEC6-FF4F-8FAC-FAA229880D96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Alternative Hypothesis (H₁):</a:t>
          </a:r>
          <a:br>
            <a:rPr lang="en-US" sz="2400" b="1" kern="1200" dirty="0"/>
          </a:br>
          <a:r>
            <a:rPr lang="en-US" sz="2400" kern="1200" dirty="0"/>
            <a:t>The characteristics derived from clinical and ultrasound data are effective in predicting whether a thyroid nodule is benign or malignant.</a:t>
          </a:r>
        </a:p>
      </dsp:txBody>
      <dsp:txXfrm>
        <a:off x="5991936" y="538547"/>
        <a:ext cx="4171627" cy="25901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fif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6A21F-2DDE-A404-CEF0-F2588118E0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C37A3C-658E-3EA3-04FF-74DAD32F1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C7602-C8AC-A6A1-7260-4BC403C3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A7D51-B022-CF6F-E976-92D1D3DC0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B72EA-433F-23B7-1C8A-A622815B7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095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94F64-7884-F801-0047-DC8AAD5F1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53B987-2823-D3CC-72A4-FC83ADE26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6AE14-14A2-40BE-7502-932FE7C7F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1A259-BD97-37FC-F6DA-6D02D65B1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BD80E-45DB-F1E8-890D-A546D9F0F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592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E6DA90-AEEB-A6D4-29F1-C99EE758AE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71B540-E498-9829-B723-7F1C884D42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9C92C-8EC4-EF4B-9201-72721AFAA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A9972-D8F1-A73D-D3FA-7B7145EAA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CFAB93-444C-FE02-80E7-E0F502C96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10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F8C51-4F61-A034-84D8-CE2BE0855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3E01C-4324-E800-00B9-7CCD00C9E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B78D3-8393-0B3F-7611-310216B59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04364-F068-6FF0-417D-05567E01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F152B-A557-5D82-B15A-05CE61EAE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85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BE971-B494-1826-0C06-16B687FF4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31187-A7DE-77B8-7B2B-970E7FB11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885E1-AF88-F528-B78A-309AECD3F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D3B32-0C94-98A4-BA18-F26957611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79D60-C43B-9C4B-01D6-5CD5F03E9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65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7E81E-002E-14F8-C56D-4154E91BB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89D8F-546F-3F19-158C-FD614EDA0B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9FF26-446D-F72D-A4AF-A7C01511E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3F6D7-B56D-27EF-5ACF-19A744851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CD7E5-46B4-5BE0-8536-E395F18B9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19C27-FC34-5B59-F05C-083FD3D5A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93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05AD6-984D-2A2A-78DD-A6E040BBB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A000A-8C87-6F81-4DBE-6041EC213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64D4A-0975-1F94-F079-B104C82CB0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CB79FD-5BEC-BB98-AFBE-172124B30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DD1105-FD9D-ACE8-3408-EF5888115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A637C8-76D2-1F1E-EAD5-0AC60E6D7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E71A62-7D69-1EF3-E854-86EEE13BC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1C8478-EE20-E2EE-C686-A63B9DAE9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129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C15AB-DE5F-AEF3-141D-4257D2841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402F7F-7591-E9F2-E605-24BB1FD5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7D493F-272C-32AB-CD3C-DB56BDB6E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8F28F9-49A2-A58F-9C30-AAB576CEF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69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422CCD-FC22-EDE1-FBD6-265B27D6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D6614C-A3E5-4891-08AD-998943413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8B03E9-C13E-44D6-D80C-8475F6A92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03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C1359-D481-BEBC-677D-6A681CD6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E25A9-53A9-72DC-5E49-BC55386AC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B3D53-DE81-EC02-6527-6CF611BD4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FF2AB-B078-1965-D550-A645486CB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EB271-30D1-1FF1-F732-D8D3E59C2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BD013-00B2-8594-8BBD-65906B363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13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96EB3-8746-8E36-656E-8CB0B51F4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8FB66D-1E0A-5EDE-0FF0-3D8CF428B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D7C301-4BB1-6914-5039-2E12FE203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AF1FE6-7ECA-A693-2896-3DD0A9A6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1FD98-8A12-8327-136C-CD3618E4E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30843-6DA1-A300-49DE-75E8B9605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84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0734C2-0485-195A-1359-77DB62E38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61E17-8A96-00C8-AA7C-5678F6F35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0E905-1DB9-B57E-6B37-FE9CCCD9D2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CA3369-0F3F-4E73-87AF-4A703C5BCCEF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67BCE-AA12-2CFE-4FB5-C80B7E8983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DC253-F432-86A3-C2A9-C4E72696EE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B74AE2-4A0F-4253-9B7F-A56F46F8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469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iu.instructure.com/courses/2298908" TargetMode="External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55/2018/5842534" TargetMode="External"/><Relationship Id="rId2" Type="http://schemas.openxmlformats.org/officeDocument/2006/relationships/hyperlink" Target="https://doi.org/10.1016/j.otc.2010.01.00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38/s41598-022-15342-z" TargetMode="External"/><Relationship Id="rId5" Type="http://schemas.openxmlformats.org/officeDocument/2006/relationships/hyperlink" Target="https://doi.org/10.1089/thy.2015.0020" TargetMode="External"/><Relationship Id="rId4" Type="http://schemas.openxmlformats.org/officeDocument/2006/relationships/hyperlink" Target="https://doi.org/10.1007/s00432-024-05847-7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hyperlink" Target="https://zenodo.org/records/6465436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erson in a white coat looking at a large human body&#10;&#10;AI-generated content may be incorrect.">
            <a:extLst>
              <a:ext uri="{FF2B5EF4-FFF2-40B4-BE49-F238E27FC236}">
                <a16:creationId xmlns:a16="http://schemas.microsoft.com/office/drawing/2014/main" id="{0F4E2783-D0AE-7DCA-10AF-9C155F317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1" b="25896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81C0C0-0FD7-6492-C95A-A053CB4E0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228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4000" b="1" kern="1200">
                <a:effectLst/>
                <a:ea typeface="File"/>
                <a:cs typeface="Times New Roman" panose="02020603050405020304" pitchFamily="18" charset="0"/>
              </a:rPr>
              <a:t>PREDICTING THYROID MALIGNANCY USING MACHINE LEARNING</a:t>
            </a:r>
            <a:br>
              <a:rPr lang="en-US" sz="4000">
                <a:effectLst/>
              </a:rPr>
            </a:br>
            <a:endParaRPr lang="en-US" sz="400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33DAAB78-E484-F908-9012-E8AF8DFB5C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229" y="4629234"/>
            <a:ext cx="3973386" cy="1485319"/>
          </a:xfrm>
          <a:noFill/>
        </p:spPr>
        <p:txBody>
          <a:bodyPr>
            <a:normAutofit fontScale="92500" lnSpcReduction="10000"/>
          </a:bodyPr>
          <a:lstStyle/>
          <a:p>
            <a:pPr algn="l"/>
            <a:r>
              <a:rPr lang="en-US" sz="1700" kern="1200" dirty="0">
                <a:effectLst/>
                <a:latin typeface="+mj-lt"/>
                <a:ea typeface="File"/>
                <a:cs typeface="Times New Roman" panose="02020603050405020304" pitchFamily="18" charset="0"/>
              </a:rPr>
              <a:t>Team members :  Bhavitha Asam, Sakshi Mehta, Poojitha Surgi, Abla Eklou</a:t>
            </a:r>
          </a:p>
          <a:p>
            <a:pPr algn="l"/>
            <a:r>
              <a:rPr lang="en-US" sz="1700" dirty="0">
                <a:latin typeface="+mj-lt"/>
              </a:rPr>
              <a:t>Course: </a:t>
            </a:r>
            <a:r>
              <a:rPr lang="en-US" sz="1400" i="0" u="sng" dirty="0">
                <a:effectLst/>
                <a:latin typeface="LatoWe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SP25: INTRO TO INFORMATICS: 27856</a:t>
            </a:r>
            <a:endParaRPr lang="en-US" sz="1700" u="sng" dirty="0">
              <a:effectLst/>
              <a:latin typeface="+mj-lt"/>
            </a:endParaRPr>
          </a:p>
          <a:p>
            <a:pPr algn="l"/>
            <a:r>
              <a:rPr lang="en-US" sz="1700" dirty="0"/>
              <a:t>May6, 2025</a:t>
            </a:r>
          </a:p>
          <a:p>
            <a:pPr algn="l"/>
            <a:r>
              <a:rPr lang="en-US" sz="1700" dirty="0"/>
              <a:t>Indiana University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5D6B47-B815-93F1-6842-31E41E4FB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4890" y="6069364"/>
            <a:ext cx="709613" cy="71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660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sz="3200" b="1" dirty="0"/>
              <a:t>Train-Test Split &amp; Class Distribution</a:t>
            </a:r>
            <a:endParaRPr lang="en-US" sz="3200" b="1" u="none" strike="noStrike" dirty="0">
              <a:ea typeface="File"/>
              <a:cs typeface="Times New Roman" panose="02020603050405020304" pitchFamily="18" charset="0"/>
              <a:sym typeface="File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C226-9058-3A73-0413-8665BD12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286133"/>
            <a:ext cx="4247482" cy="394238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400" dirty="0"/>
              <a:t>Final dataset: 724 patients (1 row per patient, malignancy-priority filtering)</a:t>
            </a:r>
          </a:p>
          <a:p>
            <a:r>
              <a:rPr lang="en-US" sz="1400" dirty="0"/>
              <a:t>Features: All variables converted to categorical format</a:t>
            </a:r>
          </a:p>
          <a:p>
            <a:r>
              <a:rPr lang="en-US" sz="1400" dirty="0"/>
              <a:t>Train-test split</a:t>
            </a:r>
            <a:r>
              <a:rPr lang="en-US" sz="1400" b="1" dirty="0"/>
              <a:t>:</a:t>
            </a:r>
            <a:r>
              <a:rPr lang="en-US" sz="1400" dirty="0"/>
              <a:t> 80 / 20 (Stratified)</a:t>
            </a:r>
          </a:p>
          <a:p>
            <a:pPr lvl="1"/>
            <a:r>
              <a:rPr lang="en-US" sz="1400" dirty="0"/>
              <a:t> Train set: 579 rows</a:t>
            </a:r>
          </a:p>
          <a:p>
            <a:pPr lvl="1"/>
            <a:r>
              <a:rPr lang="en-US" sz="1400" dirty="0"/>
              <a:t> Test set: 145 rows</a:t>
            </a:r>
          </a:p>
          <a:p>
            <a:r>
              <a:rPr lang="en-US" sz="1400" dirty="0"/>
              <a:t>Class Distribution </a:t>
            </a:r>
          </a:p>
          <a:p>
            <a:pPr>
              <a:buNone/>
            </a:pPr>
            <a:r>
              <a:rPr lang="en-US" sz="1400" b="1" dirty="0"/>
              <a:t>	</a:t>
            </a:r>
            <a:r>
              <a:rPr lang="en-US" sz="1400" dirty="0"/>
              <a:t>Before SMOTE</a:t>
            </a:r>
          </a:p>
          <a:p>
            <a:r>
              <a:rPr lang="en-US" sz="1400" dirty="0"/>
              <a:t>Train: 555 malignant (1), 24 benign (0)</a:t>
            </a:r>
          </a:p>
          <a:p>
            <a:r>
              <a:rPr lang="en-US" sz="1400" dirty="0"/>
              <a:t>Test: 139 malignant (1), 6 benign (0)</a:t>
            </a:r>
          </a:p>
          <a:p>
            <a:pPr>
              <a:buNone/>
            </a:pPr>
            <a:r>
              <a:rPr lang="en-US" sz="1400" dirty="0"/>
              <a:t>	After SMOTE</a:t>
            </a:r>
          </a:p>
          <a:p>
            <a:r>
              <a:rPr lang="en-US" sz="1400" dirty="0"/>
              <a:t>Train: 555 malignant / 555 benign</a:t>
            </a:r>
          </a:p>
        </p:txBody>
      </p:sp>
      <p:pic>
        <p:nvPicPr>
          <p:cNvPr id="6" name="Picture 5" descr="A graph showing a number of different colored bars&#10;&#10;AI-generated content may be incorrect.">
            <a:extLst>
              <a:ext uri="{FF2B5EF4-FFF2-40B4-BE49-F238E27FC236}">
                <a16:creationId xmlns:a16="http://schemas.microsoft.com/office/drawing/2014/main" id="{15EE22E6-0840-B0BC-B4D8-244DDEA8B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86133"/>
            <a:ext cx="5459896" cy="327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4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anchor="b">
            <a:norm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sz="3700" b="1" u="none" strike="noStrike">
                <a:ea typeface="File"/>
                <a:cs typeface="Times New Roman" panose="02020603050405020304" pitchFamily="18" charset="0"/>
                <a:sym typeface="File"/>
              </a:rPr>
              <a:t>Statistical Tests and Justification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C226-9058-3A73-0413-8665BD12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715" y="2508105"/>
            <a:ext cx="5040285" cy="3632493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sz="1600" dirty="0"/>
              <a:t>Test Used: Chi-Square Test</a:t>
            </a:r>
          </a:p>
          <a:p>
            <a:pPr>
              <a:buNone/>
            </a:pPr>
            <a:r>
              <a:rPr lang="en-US" sz="1600" dirty="0"/>
              <a:t>Why Chi-Square?</a:t>
            </a:r>
          </a:p>
          <a:p>
            <a:r>
              <a:rPr lang="en-US" sz="1600" dirty="0"/>
              <a:t>Standard test for associations between categorical variables</a:t>
            </a:r>
          </a:p>
          <a:p>
            <a:r>
              <a:rPr lang="en-US" sz="1600" dirty="0"/>
              <a:t>All 18 features were categorized</a:t>
            </a:r>
          </a:p>
          <a:p>
            <a:r>
              <a:rPr lang="en-US" sz="1600" dirty="0"/>
              <a:t>Helps identify variables strongly linked to malignancy</a:t>
            </a:r>
          </a:p>
          <a:p>
            <a:pPr>
              <a:buNone/>
            </a:pPr>
            <a:r>
              <a:rPr lang="en-US" sz="1600" dirty="0"/>
              <a:t>Significance Threshold:</a:t>
            </a:r>
          </a:p>
          <a:p>
            <a:r>
              <a:rPr lang="en-US" sz="1600" dirty="0"/>
              <a:t>p-value &lt; 0.05 → </a:t>
            </a:r>
            <a:r>
              <a:rPr lang="en-US" sz="1600" i="1" dirty="0"/>
              <a:t>Statistically significant association</a:t>
            </a:r>
            <a:endParaRPr lang="en-US" sz="1600" dirty="0"/>
          </a:p>
          <a:p>
            <a:pPr>
              <a:buNone/>
            </a:pPr>
            <a:r>
              <a:rPr lang="en-US" sz="1600" dirty="0"/>
              <a:t>Top Significant Features:</a:t>
            </a:r>
          </a:p>
          <a:p>
            <a:pPr>
              <a:buNone/>
            </a:pPr>
            <a:r>
              <a:rPr lang="en-US" sz="1600" dirty="0"/>
              <a:t>Site, Multilateral, FT3, Calcification</a:t>
            </a:r>
          </a:p>
          <a:p>
            <a:pPr>
              <a:buNone/>
            </a:pPr>
            <a:endParaRPr lang="en-US" sz="1600" dirty="0"/>
          </a:p>
        </p:txBody>
      </p:sp>
      <p:pic>
        <p:nvPicPr>
          <p:cNvPr id="5" name="Picture 4" descr="A graph of a bar chart&#10;&#10;AI-generated content may be incorrect.">
            <a:extLst>
              <a:ext uri="{FF2B5EF4-FFF2-40B4-BE49-F238E27FC236}">
                <a16:creationId xmlns:a16="http://schemas.microsoft.com/office/drawing/2014/main" id="{6393C55F-E9E7-9B73-32F3-12C92E691F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138" y="630942"/>
            <a:ext cx="5004156" cy="3728096"/>
          </a:xfrm>
          <a:prstGeom prst="rect">
            <a:avLst/>
          </a:prstGeom>
        </p:spPr>
      </p:pic>
      <p:pic>
        <p:nvPicPr>
          <p:cNvPr id="4" name="Picture 3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F8B408FD-2B00-76F6-ADC8-E329B99FB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402" y="4697744"/>
            <a:ext cx="4389120" cy="126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777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CEED20-A22C-4FC3-BC0E-F4FE53FD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122" y="2234882"/>
            <a:ext cx="4767855" cy="2387600"/>
          </a:xfrm>
          <a:prstGeom prst="ellipse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lvl="0" indent="0"/>
            <a:r>
              <a: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Training &amp; Evaluation Workflow</a:t>
            </a:r>
            <a:endParaRPr lang="en-US" sz="4000" b="1" u="none" strike="noStrike" kern="1200" dirty="0">
              <a:solidFill>
                <a:schemeClr val="tx1"/>
              </a:solidFill>
              <a:latin typeface="+mj-lt"/>
              <a:ea typeface="+mj-ea"/>
              <a:cs typeface="+mj-cs"/>
              <a:sym typeface="File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49524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model&#10;&#10;AI-generated content may be incorrect.">
            <a:extLst>
              <a:ext uri="{FF2B5EF4-FFF2-40B4-BE49-F238E27FC236}">
                <a16:creationId xmlns:a16="http://schemas.microsoft.com/office/drawing/2014/main" id="{D82364FA-20B8-9EBE-7CB5-C34C957B4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126" y="928201"/>
            <a:ext cx="3288732" cy="4926942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261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pPr>
              <a:spcBef>
                <a:spcPct val="0"/>
              </a:spcBef>
            </a:pPr>
            <a:r>
              <a:rPr lang="en-US" sz="3600" b="1" u="none" strike="noStrike" dirty="0">
                <a:ea typeface="File"/>
                <a:cs typeface="Times New Roman" panose="02020603050405020304" pitchFamily="18" charset="0"/>
                <a:sym typeface="File"/>
              </a:rPr>
              <a:t>Model Performance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C226-9058-3A73-0413-8665BD12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 dirty="0"/>
              <a:t>Models used: Random Forest, XGBoost, MLP, Ensemble</a:t>
            </a:r>
          </a:p>
          <a:p>
            <a:r>
              <a:rPr lang="en-US" sz="1800" dirty="0"/>
              <a:t>Training set: Balanced using SMOTE</a:t>
            </a:r>
          </a:p>
          <a:p>
            <a:r>
              <a:rPr lang="en-US" sz="1800" dirty="0"/>
              <a:t>Metrics: Accuracy, Precision, Recall, F1-Score, ROC AUC</a:t>
            </a:r>
          </a:p>
          <a:p>
            <a:r>
              <a:rPr lang="en-US" sz="1800" dirty="0"/>
              <a:t>Observation: All models achieved high recall, rarely missing malignant cases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1D055A86-C23B-A80E-904C-3BCEDDECE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738" y="1596019"/>
            <a:ext cx="5628018" cy="343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7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24B12-EEB6-9803-411A-9BA5CAA91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360" y="349649"/>
            <a:ext cx="10515600" cy="1325563"/>
          </a:xfrm>
        </p:spPr>
        <p:txBody>
          <a:bodyPr/>
          <a:lstStyle/>
          <a:p>
            <a:pPr algn="ctr"/>
            <a:r>
              <a:rPr lang="en-US" sz="4400" b="1" u="none" strike="noStrike" dirty="0">
                <a:ea typeface="File"/>
                <a:cs typeface="Times New Roman" panose="02020603050405020304" pitchFamily="18" charset="0"/>
                <a:sym typeface="File"/>
              </a:rPr>
              <a:t>Model </a:t>
            </a:r>
            <a:r>
              <a:rPr lang="en-US" sz="4400" b="1" dirty="0">
                <a:ea typeface="File"/>
                <a:cs typeface="Times New Roman" panose="02020603050405020304" pitchFamily="18" charset="0"/>
                <a:sym typeface="File"/>
              </a:rPr>
              <a:t>Evaluation </a:t>
            </a:r>
            <a:r>
              <a:rPr lang="en-US" sz="4400" b="1" u="none" strike="noStrike" dirty="0">
                <a:ea typeface="File"/>
                <a:cs typeface="Times New Roman" panose="02020603050405020304" pitchFamily="18" charset="0"/>
                <a:sym typeface="File"/>
              </a:rPr>
              <a:t>Results</a:t>
            </a:r>
            <a:br>
              <a:rPr lang="en-US" sz="4400" b="1" u="none" strike="noStrike" dirty="0">
                <a:ea typeface="File"/>
                <a:cs typeface="Times New Roman" panose="02020603050405020304" pitchFamily="18" charset="0"/>
                <a:sym typeface="File"/>
              </a:rPr>
            </a:br>
            <a:endParaRPr lang="en-US" dirty="0"/>
          </a:p>
        </p:txBody>
      </p:sp>
      <p:pic>
        <p:nvPicPr>
          <p:cNvPr id="5" name="Content Placeholder 4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7A59C578-D442-C9C9-0838-48BF437CC72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725" y="1190912"/>
            <a:ext cx="7586871" cy="3991876"/>
          </a:xfrm>
          <a:prstGeom prst="rect">
            <a:avLst/>
          </a:prstGeom>
        </p:spPr>
      </p:pic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344B834F-ACDE-0C38-82B8-24D9907BB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511" y="5230807"/>
            <a:ext cx="3219358" cy="1054933"/>
          </a:xfrm>
          <a:prstGeom prst="rect">
            <a:avLst/>
          </a:prstGeom>
        </p:spPr>
      </p:pic>
      <p:pic>
        <p:nvPicPr>
          <p:cNvPr id="8" name="Picture 7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6BB59C8A-ED51-B2E6-2F03-249AF1750D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452" y="5182788"/>
            <a:ext cx="3842670" cy="105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77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F65E7-AFA3-E560-D579-44E433625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b="1" u="none" strike="noStrike" dirty="0">
                <a:sym typeface="File"/>
              </a:rPr>
              <a:t>ROC Curve Comparison</a:t>
            </a:r>
            <a:br>
              <a:rPr lang="en-US" sz="4100" b="1" u="none" strike="noStrike" dirty="0">
                <a:sym typeface="File"/>
              </a:rPr>
            </a:br>
            <a:endParaRPr lang="en-US" sz="41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BE50D-9B64-15A3-36CE-B41C9B3C65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3661" y="2599509"/>
            <a:ext cx="4525471" cy="34333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/>
              <a:t>Random Forest showed the highest AUC , best at distinguishing classes</a:t>
            </a:r>
          </a:p>
          <a:p>
            <a:r>
              <a:rPr lang="en-US" sz="2000" dirty="0"/>
              <a:t>XGBoost had the lowest AUC , least effective</a:t>
            </a:r>
          </a:p>
          <a:p>
            <a:r>
              <a:rPr lang="en-US" sz="2000" dirty="0"/>
              <a:t>MLP and Ensemble showed moderate AUC, performed similarly</a:t>
            </a:r>
          </a:p>
          <a:p>
            <a:r>
              <a:rPr lang="en-US" sz="2000" dirty="0"/>
              <a:t>ROC curves highlight each model’s discrimination ability</a:t>
            </a:r>
          </a:p>
          <a:p>
            <a:endParaRPr lang="en-US" sz="2000" dirty="0"/>
          </a:p>
        </p:txBody>
      </p:sp>
      <p:pic>
        <p:nvPicPr>
          <p:cNvPr id="5" name="Content Placeholder 4" descr="A graph of a graph showing different types of forest&#10;&#10;AI-generated content may be incorrect.">
            <a:extLst>
              <a:ext uri="{FF2B5EF4-FFF2-40B4-BE49-F238E27FC236}">
                <a16:creationId xmlns:a16="http://schemas.microsoft.com/office/drawing/2014/main" id="{1FC1AECC-9E48-3EE8-220A-61CEFF4E2A9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2" b="186"/>
          <a:stretch/>
        </p:blipFill>
        <p:spPr>
          <a:xfrm>
            <a:off x="5911532" y="2484255"/>
            <a:ext cx="5150277" cy="371424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09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 fontScale="90000"/>
          </a:bodyPr>
          <a:lstStyle/>
          <a:p>
            <a:r>
              <a:rPr lang="en-US" b="1" dirty="0">
                <a:ea typeface="File"/>
                <a:cs typeface="Times New Roman" panose="02020603050405020304" pitchFamily="18" charset="0"/>
                <a:sym typeface="File"/>
              </a:rPr>
              <a:t>Confusion Matrix Analysis: Model Predictions on Test Set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C226-9058-3A73-0413-8665BD12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Most models correctly predicted malignant (1) cases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Random Forest misclassified only 1 malignant, none benign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XGBoost and Ensemble misclassified 2 malignant cases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MLP had the highest error: 9 malignant and 2 benign misclassified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Highlights strong sensitivity (recall) but weaker benign detection</a:t>
            </a:r>
          </a:p>
        </p:txBody>
      </p:sp>
      <p:pic>
        <p:nvPicPr>
          <p:cNvPr id="4" name="Picture 3" descr="A group of blue squares with white text&#10;&#10;AI-generated content may be incorrect.">
            <a:extLst>
              <a:ext uri="{FF2B5EF4-FFF2-40B4-BE49-F238E27FC236}">
                <a16:creationId xmlns:a16="http://schemas.microsoft.com/office/drawing/2014/main" id="{BFAA38AE-22E3-F63A-DE62-35799D84C0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745" y="2484255"/>
            <a:ext cx="4761851" cy="371424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601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9750F-1A4D-8525-7A14-EEC3B57EE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6286" y="1138036"/>
            <a:ext cx="6016847" cy="14024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000" b="1" dirty="0">
                <a:sym typeface="File"/>
              </a:rPr>
              <a:t>Feature Importance: SHAP &amp; Permutation Analysis</a:t>
            </a:r>
            <a:br>
              <a:rPr lang="en-US" sz="3000" b="1" u="none" strike="noStrike" dirty="0">
                <a:sym typeface="File"/>
              </a:rPr>
            </a:br>
            <a:endParaRPr lang="en-US" sz="30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F209EA8-3A96-D3E7-D7E9-CC5422FBC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385187" cy="6857999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blue and red dots&#10;&#10;AI-generated content may be incorrect.">
            <a:extLst>
              <a:ext uri="{FF2B5EF4-FFF2-40B4-BE49-F238E27FC236}">
                <a16:creationId xmlns:a16="http://schemas.microsoft.com/office/drawing/2014/main" id="{688A7F6F-BD4D-176D-E5C0-B4565AD22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56" y="296527"/>
            <a:ext cx="3825045" cy="1683018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5170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graph of red and blue dots&#10;&#10;AI-generated content may be incorrect.">
            <a:extLst>
              <a:ext uri="{FF2B5EF4-FFF2-40B4-BE49-F238E27FC236}">
                <a16:creationId xmlns:a16="http://schemas.microsoft.com/office/drawing/2014/main" id="{1F2107EA-4590-BC1C-8B32-C3B40C9809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56" y="2276072"/>
            <a:ext cx="3818630" cy="1517904"/>
          </a:xfrm>
          <a:prstGeom prst="rect">
            <a:avLst/>
          </a:prstGeom>
        </p:spPr>
      </p:pic>
      <p:pic>
        <p:nvPicPr>
          <p:cNvPr id="7" name="Picture 6" descr="A graph with blue squares&#10;&#10;AI-generated content may be incorrect.">
            <a:extLst>
              <a:ext uri="{FF2B5EF4-FFF2-40B4-BE49-F238E27FC236}">
                <a16:creationId xmlns:a16="http://schemas.microsoft.com/office/drawing/2014/main" id="{5B9C7D8A-7E5A-A42E-1BDA-D5D17A540B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55" y="4093053"/>
            <a:ext cx="3825045" cy="242890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DC88BD-12C5-EEC1-E54C-6D843F9794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96286" y="2551176"/>
            <a:ext cx="6016847" cy="359120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SHAP Summary (Random Forest)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Malignant Class (Class 1):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Most impactful: Multilateral, Calcification, Site, Blood Flow, TPO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Benign Class (Class 0):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Same top 5 features, but impact direction differs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Permutation Importance (Random Forest)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/>
              <a:t>Top predictive features: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Multilateral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Blood Flow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700" dirty="0"/>
              <a:t>Calcification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2531532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D592A-9004-C68F-A724-8211D05FB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58" y="1167677"/>
            <a:ext cx="4209003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Insights and interpretability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E433B732-F3A1-BBA5-240A-93B742948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68876" y="1088390"/>
            <a:ext cx="6094870" cy="468058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400" b="1" dirty="0"/>
              <a:t>Quantitative Results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Random Forest achieved highest F1 Score (0.98) and ROC AUC (0.67)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MLP achieved highest precision (0.97) – least false positives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Ensemble Model gave moderate performance (F1 = 0.95, AUC = 0.63)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All models had high recall (sensitivity) – rarely missed malignant cases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XGBoost had the lowest AUC (0.57) and recall – struggled with class imbalance</a:t>
            </a:r>
          </a:p>
          <a:p>
            <a:r>
              <a:rPr lang="en-US" sz="1400" b="1" dirty="0"/>
              <a:t> Qualitative Results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Top features identified commonly by both SHAP and permutation importance: Multilateral, Calcification, Site, Blood flow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These features match clinical expectations, enhancing trust in model predictions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Models showed low specificity – benign cases harder to classify due to data imbalance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Ensemble model did not outperform Random Forest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 dirty="0"/>
              <a:t>Results can help support early detection, reducing unnecessary biopsies</a:t>
            </a:r>
          </a:p>
        </p:txBody>
      </p:sp>
    </p:spTree>
    <p:extLst>
      <p:ext uri="{BB962C8B-B14F-4D97-AF65-F5344CB8AC3E}">
        <p14:creationId xmlns:p14="http://schemas.microsoft.com/office/powerpoint/2010/main" val="3965557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sz="4800" b="1" dirty="0"/>
              <a:t>Fit to 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C226-9058-3A73-0413-8665BD12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31" y="2704014"/>
            <a:ext cx="9941319" cy="3634110"/>
          </a:xfrm>
        </p:spPr>
        <p:txBody>
          <a:bodyPr anchor="ctr">
            <a:noAutofit/>
          </a:bodyPr>
          <a:lstStyle/>
          <a:p>
            <a:r>
              <a:rPr lang="en-US" sz="1400" dirty="0"/>
              <a:t>Our study aligns with Hosseini Sarkhosh et al. (2025) in using ML for thyroid malignancy prediction</a:t>
            </a:r>
          </a:p>
          <a:p>
            <a:endParaRPr lang="en-US" sz="1400" dirty="0"/>
          </a:p>
          <a:p>
            <a:r>
              <a:rPr lang="en-US" sz="1400" dirty="0"/>
              <a:t>Both studies confirm that tree-based models outperform traditional clinical guidelines</a:t>
            </a:r>
          </a:p>
          <a:p>
            <a:endParaRPr lang="en-US" sz="1400" dirty="0"/>
          </a:p>
          <a:p>
            <a:r>
              <a:rPr lang="en-US" sz="1400" dirty="0"/>
              <a:t>Their study validated XGBoost as the best performer, while our project demonstrated Random Forest as more effective</a:t>
            </a:r>
          </a:p>
          <a:p>
            <a:endParaRPr lang="en-US" sz="1400" dirty="0"/>
          </a:p>
          <a:p>
            <a:r>
              <a:rPr lang="en-US" sz="1400" dirty="0"/>
              <a:t>Clinical and ultrasound features were key predictors in both approaches</a:t>
            </a:r>
          </a:p>
          <a:p>
            <a:endParaRPr lang="en-US" sz="1400" dirty="0"/>
          </a:p>
          <a:p>
            <a:r>
              <a:rPr lang="en-US" sz="1400" dirty="0"/>
              <a:t>SHAP analysis enhanced model interpretability, complementing their logistic regression-based feature selection</a:t>
            </a:r>
          </a:p>
          <a:p>
            <a:endParaRPr lang="en-US" sz="1400" dirty="0"/>
          </a:p>
          <a:p>
            <a:r>
              <a:rPr lang="en-US" sz="1400" dirty="0"/>
              <a:t>Both studies support the potential of ML to improve diagnostic efficiency and reduce unnecessary procedures like FNA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65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E6EBF-35A0-F8B6-EDC6-A93BA8D54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pPr algn="ctr"/>
            <a:r>
              <a:rPr lang="en-US" sz="5200" b="1" spc="100" dirty="0"/>
              <a:t>Introduction</a:t>
            </a:r>
            <a:endParaRPr lang="en-US" sz="5200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990D607-7E33-7D76-8F5F-AD5D111936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31948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4151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0CEED20-A22C-4FC3-BC0E-F4FE53FD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825248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/>
            <a:r>
              <a:rPr lang="en-US" sz="5000" b="1" u="none" strike="noStrike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File"/>
              </a:rPr>
              <a:t>Contribution: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49524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74C6109-843A-1780-66D1-E7BFB1CA61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6959526"/>
              </p:ext>
            </p:extLst>
          </p:nvPr>
        </p:nvGraphicFramePr>
        <p:xfrm>
          <a:off x="5922492" y="1602667"/>
          <a:ext cx="5536002" cy="3578013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1368046">
                  <a:extLst>
                    <a:ext uri="{9D8B030D-6E8A-4147-A177-3AD203B41FA5}">
                      <a16:colId xmlns:a16="http://schemas.microsoft.com/office/drawing/2014/main" val="2073015590"/>
                    </a:ext>
                  </a:extLst>
                </a:gridCol>
                <a:gridCol w="4167956">
                  <a:extLst>
                    <a:ext uri="{9D8B030D-6E8A-4147-A177-3AD203B41FA5}">
                      <a16:colId xmlns:a16="http://schemas.microsoft.com/office/drawing/2014/main" val="122469519"/>
                    </a:ext>
                  </a:extLst>
                </a:gridCol>
              </a:tblGrid>
              <a:tr h="786105">
                <a:tc>
                  <a:txBody>
                    <a:bodyPr/>
                    <a:lstStyle/>
                    <a:p>
                      <a:r>
                        <a:rPr lang="en-US" sz="1900" b="1" cap="none" spc="0" dirty="0">
                          <a:solidFill>
                            <a:schemeClr val="tx1"/>
                          </a:solidFill>
                        </a:rPr>
                        <a:t>MEMBER</a:t>
                      </a:r>
                    </a:p>
                    <a:p>
                      <a:endParaRPr lang="en-US" sz="1900" b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74028" marR="105754" marT="21151" marB="158631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cap="none" spc="0" dirty="0">
                          <a:solidFill>
                            <a:schemeClr val="tx1"/>
                          </a:solidFill>
                        </a:rPr>
                        <a:t>PRIMARY CONTRIBUTIONS</a:t>
                      </a:r>
                    </a:p>
                    <a:p>
                      <a:endParaRPr lang="en-US" sz="1900" b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74028" marR="105754" marT="21151" marB="158631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2276488"/>
                  </a:ext>
                </a:extLst>
              </a:tr>
              <a:tr h="645100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Sakshi</a:t>
                      </a:r>
                    </a:p>
                  </a:txBody>
                  <a:tcPr marL="74028" marR="105754" marT="21151" marB="158631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Data Acquisition and Preparation</a:t>
                      </a:r>
                    </a:p>
                  </a:txBody>
                  <a:tcPr marL="74028" marR="105754" marT="21151" marB="15863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957916"/>
                  </a:ext>
                </a:extLst>
              </a:tr>
              <a:tr h="645100">
                <a:tc>
                  <a:txBody>
                    <a:bodyPr/>
                    <a:lstStyle/>
                    <a:p>
                      <a:r>
                        <a:rPr lang="en-US" sz="1400" b="0" cap="none" spc="0" dirty="0">
                          <a:solidFill>
                            <a:schemeClr val="tx1"/>
                          </a:solidFill>
                        </a:rPr>
                        <a:t>Bhavitha </a:t>
                      </a:r>
                    </a:p>
                  </a:txBody>
                  <a:tcPr marL="74028" marR="105754" marT="21151" marB="158631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Feature Engineering and preprocessing</a:t>
                      </a: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74028" marR="105754" marT="21151" marB="15863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1849355"/>
                  </a:ext>
                </a:extLst>
              </a:tr>
              <a:tr h="645100">
                <a:tc>
                  <a:txBody>
                    <a:bodyPr/>
                    <a:lstStyle/>
                    <a:p>
                      <a:r>
                        <a:rPr lang="en-US" sz="1400" b="0" cap="none" spc="0" dirty="0">
                          <a:solidFill>
                            <a:schemeClr val="tx1"/>
                          </a:solidFill>
                        </a:rPr>
                        <a:t>Abla</a:t>
                      </a:r>
                    </a:p>
                  </a:txBody>
                  <a:tcPr marL="74028" marR="105754" marT="21151" marB="158631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EDA and statistical Analysis</a:t>
                      </a: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74028" marR="105754" marT="21151" marB="15863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149615"/>
                  </a:ext>
                </a:extLst>
              </a:tr>
              <a:tr h="856608">
                <a:tc>
                  <a:txBody>
                    <a:bodyPr/>
                    <a:lstStyle/>
                    <a:p>
                      <a:r>
                        <a:rPr lang="en-US" sz="1400" b="0" cap="none" spc="0" dirty="0">
                          <a:solidFill>
                            <a:schemeClr val="tx1"/>
                          </a:solidFill>
                        </a:rPr>
                        <a:t>Poojitha </a:t>
                      </a:r>
                    </a:p>
                  </a:txBody>
                  <a:tcPr marL="74028" marR="105754" marT="21151" marB="158631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Modelling and evaluation</a:t>
                      </a:r>
                    </a:p>
                  </a:txBody>
                  <a:tcPr marL="74028" marR="105754" marT="21151" marB="15863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4905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555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sz="4000" b="1" u="none" strike="noStrike" dirty="0">
                <a:ea typeface="File"/>
                <a:cs typeface="Times New Roman" panose="02020603050405020304" pitchFamily="18" charset="0"/>
                <a:sym typeface="File"/>
              </a:rPr>
              <a:t>Conclusion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C226-9058-3A73-0413-8665BD12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5254" y="1094170"/>
            <a:ext cx="5916603" cy="5323563"/>
          </a:xfrm>
        </p:spPr>
        <p:txBody>
          <a:bodyPr anchor="ctr">
            <a:noAutofit/>
          </a:bodyPr>
          <a:lstStyle/>
          <a:p>
            <a:r>
              <a:rPr lang="en-US" sz="1600" dirty="0"/>
              <a:t>Study Goal Achieved: Successfully predicted thyroid malignancy using clinical and ultrasound data.</a:t>
            </a:r>
          </a:p>
          <a:p>
            <a:r>
              <a:rPr lang="en-US" sz="1600" dirty="0"/>
              <a:t>Our findings support the alternative hypothesis: Features were effective in distinguishing between benign and malignant nodules.</a:t>
            </a:r>
          </a:p>
          <a:p>
            <a:r>
              <a:rPr lang="en-US" sz="1600" dirty="0"/>
              <a:t>Random Forest stood out as the most reliable model for this task.</a:t>
            </a:r>
          </a:p>
          <a:p>
            <a:r>
              <a:rPr lang="en-US" sz="1600" dirty="0"/>
              <a:t>Feature Analysis aligned with clinical understanding, boosting model credibility (e.g., multilateral, calcification).</a:t>
            </a:r>
          </a:p>
          <a:p>
            <a:r>
              <a:rPr lang="en-US" sz="1600" dirty="0"/>
              <a:t>Low specificity highlights real-world challenge of detecting benign nodules — points to the need for better data balance.</a:t>
            </a:r>
          </a:p>
          <a:p>
            <a:r>
              <a:rPr lang="en-US" sz="1600" dirty="0"/>
              <a:t>Clinical Impact: Models like ours can reduce unnecessary FNAs and aid early decision-making.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53833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 algn="ctr">
              <a:lnSpc>
                <a:spcPts val="7783"/>
              </a:lnSpc>
              <a:spcBef>
                <a:spcPct val="0"/>
              </a:spcBef>
            </a:pPr>
            <a:r>
              <a:rPr lang="en-US" sz="4400" b="1" u="none" strike="noStrike" dirty="0">
                <a:ea typeface="File"/>
                <a:cs typeface="Times New Roman" panose="02020603050405020304" pitchFamily="18" charset="0"/>
                <a:sym typeface="File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C226-9058-3A73-0413-8665BD120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IN" sz="2800" dirty="0"/>
              <a:t>Bomeli, S. R., LeBeau, S. O., &amp; Ferris, R. L. (2010). Evaluation of a thyroid nodule. </a:t>
            </a:r>
            <a:r>
              <a:rPr lang="en-IN" sz="2800" i="1" dirty="0"/>
              <a:t>Otolaryngologic Clinics of North America, 43</a:t>
            </a:r>
            <a:r>
              <a:rPr lang="en-IN" sz="2800" dirty="0"/>
              <a:t>(2), 229–vii. </a:t>
            </a:r>
            <a:r>
              <a:rPr lang="en-IN" sz="2800" dirty="0">
                <a:hlinkClick r:id="rId2"/>
              </a:rPr>
              <a:t>https://doi.org/10.1016/j.otc.2010.01.002</a:t>
            </a:r>
            <a:endParaRPr lang="en-IN" sz="2800" dirty="0"/>
          </a:p>
          <a:p>
            <a:pPr>
              <a:buNone/>
            </a:pPr>
            <a:endParaRPr lang="en-IN" sz="2800" dirty="0"/>
          </a:p>
          <a:p>
            <a:pPr>
              <a:buNone/>
            </a:pPr>
            <a:r>
              <a:rPr lang="en-IN" sz="2800" dirty="0"/>
              <a:t>Chen, X., Zhou, Y., Zhou, M., Yin, Q., &amp; Wang, S. (2018). Diagnostic values of free triiodothyronine and free thyroxine and the ratio of free triiodothyronine to free thyroxine in thyrotoxicosis. </a:t>
            </a:r>
            <a:r>
              <a:rPr lang="en-IN" sz="2800" i="1" dirty="0"/>
              <a:t>BioMed Research International, 2018</a:t>
            </a:r>
            <a:r>
              <a:rPr lang="en-IN" sz="2800" dirty="0"/>
              <a:t>, Article 5842534. </a:t>
            </a:r>
            <a:r>
              <a:rPr lang="en-IN" sz="2800" dirty="0">
                <a:hlinkClick r:id="rId3"/>
              </a:rPr>
              <a:t>https://doi.org/10.1155/2018/5842534</a:t>
            </a:r>
            <a:endParaRPr lang="en-IN" sz="2800" dirty="0"/>
          </a:p>
          <a:p>
            <a:pPr>
              <a:buNone/>
            </a:pPr>
            <a:endParaRPr lang="en-IN" sz="2800" dirty="0"/>
          </a:p>
          <a:p>
            <a:pPr>
              <a:buNone/>
            </a:pPr>
            <a:r>
              <a:rPr lang="en-IN" sz="2800" dirty="0"/>
              <a:t>Cheng, J., Han, B., Chen, Y., et al. (2024). Clinical risk factors and cancer risk of thyroid imaging reporting and data system category 4A thyroid nodules. </a:t>
            </a:r>
            <a:r>
              <a:rPr lang="en-IN" sz="2800" i="1" dirty="0"/>
              <a:t>Journal of Cancer Research and Clinical Oncology, 150</a:t>
            </a:r>
            <a:r>
              <a:rPr lang="en-IN" sz="2800" dirty="0"/>
              <a:t>, 327. </a:t>
            </a:r>
            <a:r>
              <a:rPr lang="en-IN" sz="2800" dirty="0">
                <a:hlinkClick r:id="rId4"/>
              </a:rPr>
              <a:t>https://doi.org/10.1007/s00432-024-05847-7</a:t>
            </a:r>
            <a:endParaRPr lang="en-IN" sz="2800" dirty="0"/>
          </a:p>
          <a:p>
            <a:pPr>
              <a:buNone/>
            </a:pPr>
            <a:endParaRPr lang="en-IN" sz="2800" dirty="0"/>
          </a:p>
          <a:p>
            <a:pPr>
              <a:buNone/>
            </a:pPr>
            <a:r>
              <a:rPr lang="en-IN" sz="2800" dirty="0"/>
              <a:t>Haugen, B. R., Alexander, E. K., Bible, K. C., Doherty, G. M., Mandel, S. J., Nikiforov, Y. E., ... &amp; Wartofsky, L. (2016). 2015 American Thyroid Association management guidelines for adult patients with thyroid nodules and differentiated thyroid cancer: The American Thyroid Association Guidelines Task Force on Thyroid Nodules and Differentiated Thyroid Cancer. </a:t>
            </a:r>
            <a:r>
              <a:rPr lang="en-IN" sz="2800" i="1" dirty="0"/>
              <a:t>Thyroid, 26</a:t>
            </a:r>
            <a:r>
              <a:rPr lang="en-IN" sz="2800" dirty="0"/>
              <a:t>(1), 1–133. </a:t>
            </a:r>
            <a:r>
              <a:rPr lang="en-IN" sz="2800" dirty="0">
                <a:hlinkClick r:id="rId5"/>
              </a:rPr>
              <a:t>https://doi.org/10.1089/thy.2015.0020</a:t>
            </a:r>
            <a:endParaRPr lang="en-IN" sz="2800" dirty="0"/>
          </a:p>
          <a:p>
            <a:pPr>
              <a:buNone/>
            </a:pPr>
            <a:endParaRPr lang="en-IN" sz="2800" dirty="0"/>
          </a:p>
          <a:p>
            <a:pPr marL="0" indent="0">
              <a:buNone/>
            </a:pPr>
            <a:r>
              <a:rPr lang="en-IN" sz="2800" dirty="0"/>
              <a:t>Xi, N. M., Wang, L., &amp; Yang, C. (2022). Improving the diagnosis of thyroid cancer by machine learning and clinical data. </a:t>
            </a:r>
            <a:r>
              <a:rPr lang="en-IN" sz="2800" i="1" dirty="0"/>
              <a:t>Scientific Reports, 12</a:t>
            </a:r>
            <a:r>
              <a:rPr lang="en-IN" sz="2800" dirty="0"/>
              <a:t>(1), 11143. </a:t>
            </a:r>
            <a:r>
              <a:rPr lang="en-IN" sz="2800" dirty="0">
                <a:hlinkClick r:id="rId6"/>
              </a:rPr>
              <a:t>https://doi.org/10.1038/s41598-022-15342-z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759615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FEFF-38DB-7C02-7F9F-8199EA8EB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120" y="1122363"/>
            <a:ext cx="32004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Appendix</a:t>
            </a:r>
          </a:p>
        </p:txBody>
      </p:sp>
      <p:pic>
        <p:nvPicPr>
          <p:cNvPr id="5" name="Content Placeholder 4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5ED8F35E-C9D5-8D66-FDB4-05585BE90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464" y="599995"/>
            <a:ext cx="2283360" cy="987552"/>
          </a:xfrm>
          <a:prstGeom prst="rect">
            <a:avLst/>
          </a:prstGeom>
        </p:spPr>
      </p:pic>
      <p:pic>
        <p:nvPicPr>
          <p:cNvPr id="9" name="Picture 8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D4CE9A4F-98BF-D224-135B-92F3637381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967" y="450734"/>
            <a:ext cx="4339112" cy="2527532"/>
          </a:xfrm>
          <a:prstGeom prst="rect">
            <a:avLst/>
          </a:prstGeom>
        </p:spPr>
      </p:pic>
      <p:pic>
        <p:nvPicPr>
          <p:cNvPr id="7" name="Picture 6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5653BD7A-01E3-8AC9-2D10-75DFE816DA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339" y="2594096"/>
            <a:ext cx="2686402" cy="1608781"/>
          </a:xfrm>
          <a:prstGeom prst="rect">
            <a:avLst/>
          </a:prstGeom>
        </p:spPr>
      </p:pic>
      <p:pic>
        <p:nvPicPr>
          <p:cNvPr id="11" name="Picture 10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54A7259A-3D7C-72F8-F716-116AEEAF73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670" y="5040659"/>
            <a:ext cx="2142152" cy="1333489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C034BB4-8B50-4484-85C4-0CE4699284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0662" y="0"/>
            <a:ext cx="0" cy="6858000"/>
          </a:xfrm>
          <a:prstGeom prst="line">
            <a:avLst/>
          </a:prstGeom>
          <a:ln w="3810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1B200F7-B57A-4824-BB91-B6624450A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627" y="2228770"/>
            <a:ext cx="2877035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902062F-7F47-41E5-8574-2D1492D58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0661" y="3429000"/>
            <a:ext cx="466344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A92245C-961F-47D5-9691-272D28692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627" y="4568202"/>
            <a:ext cx="2877035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EDDC5667-0D46-4DCC-6126-AFD03159C6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9080" y="4352250"/>
            <a:ext cx="3996972" cy="149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8589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95D2EF-7948-153F-AB5F-DDBCA5CCA673}"/>
              </a:ext>
            </a:extLst>
          </p:cNvPr>
          <p:cNvSpPr txBox="1"/>
          <p:nvPr/>
        </p:nvSpPr>
        <p:spPr>
          <a:xfrm>
            <a:off x="638882" y="3577456"/>
            <a:ext cx="10909640" cy="16878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0" name="Graphic 9" descr="Smiling Face with No Fill">
            <a:extLst>
              <a:ext uri="{FF2B5EF4-FFF2-40B4-BE49-F238E27FC236}">
                <a16:creationId xmlns:a16="http://schemas.microsoft.com/office/drawing/2014/main" id="{C47B9F5A-741B-7CD3-5DB4-BAB202BE0A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2700" y="591670"/>
            <a:ext cx="2742004" cy="2742004"/>
          </a:xfrm>
          <a:prstGeom prst="rect">
            <a:avLst/>
          </a:prstGeom>
        </p:spPr>
      </p:pic>
      <p:sp>
        <p:nvSpPr>
          <p:cNvPr id="20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91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0" name="Rectangle 89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2E35D8-6F50-D6B6-18FE-4DB69AE0E902}"/>
              </a:ext>
            </a:extLst>
          </p:cNvPr>
          <p:cNvSpPr txBox="1"/>
          <p:nvPr/>
        </p:nvSpPr>
        <p:spPr>
          <a:xfrm>
            <a:off x="1597684" y="1949781"/>
            <a:ext cx="7385675" cy="16293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To identify significant features contributing to the prediction of thyroid malignancy using both clinical and ultrasound data.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FA0094-42B6-13C2-CFAF-BECD69E33083}"/>
              </a:ext>
            </a:extLst>
          </p:cNvPr>
          <p:cNvSpPr txBox="1"/>
          <p:nvPr/>
        </p:nvSpPr>
        <p:spPr>
          <a:xfrm>
            <a:off x="1597684" y="3653545"/>
            <a:ext cx="7778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To evaluate and compare the performance of machine learning algorithms  Random Forest (RF), XGBoost, Multilayer Perceptron (MLP), and an Ensemble model in predicting thyroid cancer.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3ABACA-D349-FFF2-81AF-ABFB3CABBBE8}"/>
              </a:ext>
            </a:extLst>
          </p:cNvPr>
          <p:cNvSpPr txBox="1"/>
          <p:nvPr/>
        </p:nvSpPr>
        <p:spPr>
          <a:xfrm>
            <a:off x="1597684" y="1290543"/>
            <a:ext cx="915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Aim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5C827B-956F-C85E-C93F-AA5AC9896D99}"/>
              </a:ext>
            </a:extLst>
          </p:cNvPr>
          <p:cNvSpPr txBox="1"/>
          <p:nvPr/>
        </p:nvSpPr>
        <p:spPr>
          <a:xfrm>
            <a:off x="1597684" y="3102987"/>
            <a:ext cx="17311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Purpose</a:t>
            </a:r>
          </a:p>
        </p:txBody>
      </p:sp>
    </p:spTree>
    <p:extLst>
      <p:ext uri="{BB962C8B-B14F-4D97-AF65-F5344CB8AC3E}">
        <p14:creationId xmlns:p14="http://schemas.microsoft.com/office/powerpoint/2010/main" val="2076667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9021A78-DD40-9B9C-FF9F-9232474940EC}"/>
              </a:ext>
            </a:extLst>
          </p:cNvPr>
          <p:cNvSpPr txBox="1"/>
          <p:nvPr/>
        </p:nvSpPr>
        <p:spPr>
          <a:xfrm>
            <a:off x="762001" y="1138265"/>
            <a:ext cx="3056625" cy="29092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Statement &amp; Significance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0CD8E7C-C23B-A3B9-B18A-838AED877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843A914-A0C0-E7A0-9C19-94D3CEBAE443}"/>
              </a:ext>
            </a:extLst>
          </p:cNvPr>
          <p:cNvSpPr txBox="1"/>
          <p:nvPr/>
        </p:nvSpPr>
        <p:spPr>
          <a:xfrm>
            <a:off x="3818626" y="1138265"/>
            <a:ext cx="7443158" cy="452098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Problem: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Differentiating between benign and malignant thyroid nodules remains challenging using standard clinical evaluation and ultrasound.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Traditional methods (e.g., TI-RADS) rely on radiologist interpretation and may result in unnecessary biopsies or missed malignancies.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Significance: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Thyroid cancer is the fastest-growing endocrine malignancy worldwide.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Accurate, data-driven risk prediction can reduce overdiagnosis, improve early detection, and assist in clinical decision-making.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Our approach uses machine learning + clinical + ultrasound features to build a reproducible and objective prediction system.</a:t>
            </a:r>
          </a:p>
        </p:txBody>
      </p:sp>
    </p:spTree>
    <p:extLst>
      <p:ext uri="{BB962C8B-B14F-4D97-AF65-F5344CB8AC3E}">
        <p14:creationId xmlns:p14="http://schemas.microsoft.com/office/powerpoint/2010/main" val="266524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ea typeface="File"/>
                <a:cs typeface="Times New Roman" panose="02020603050405020304" pitchFamily="18" charset="0"/>
                <a:sym typeface="File"/>
              </a:rPr>
              <a:t>Research Hypothesis</a:t>
            </a:r>
            <a:br>
              <a:rPr lang="en-US" sz="4800" b="1" u="none" strike="noStrike" dirty="0">
                <a:ea typeface="File"/>
                <a:cs typeface="Times New Roman" panose="02020603050405020304" pitchFamily="18" charset="0"/>
                <a:sym typeface="File"/>
              </a:rPr>
            </a:br>
            <a:endParaRPr lang="en-US" sz="4800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9" name="Content Placeholder 2">
            <a:extLst>
              <a:ext uri="{FF2B5EF4-FFF2-40B4-BE49-F238E27FC236}">
                <a16:creationId xmlns:a16="http://schemas.microsoft.com/office/drawing/2014/main" id="{E64D0802-2834-4530-A37F-D75A377C6A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6695753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0325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b="1" u="none" strike="noStrike" kern="1200" dirty="0">
                <a:solidFill>
                  <a:srgbClr val="FFFFFF"/>
                </a:solidFill>
                <a:latin typeface="+mj-lt"/>
                <a:ea typeface="+mj-ea"/>
                <a:cs typeface="+mj-cs"/>
                <a:sym typeface="File"/>
              </a:rPr>
              <a:t>Project Plan</a:t>
            </a:r>
            <a:endParaRPr lang="en-US" sz="33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diagram of data cleaning&#10;&#10;AI-generated content may be incorrect.">
            <a:extLst>
              <a:ext uri="{FF2B5EF4-FFF2-40B4-BE49-F238E27FC236}">
                <a16:creationId xmlns:a16="http://schemas.microsoft.com/office/drawing/2014/main" id="{8B3169CF-7D04-B007-A9D2-5B4919136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006" y="643466"/>
            <a:ext cx="3327320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698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631732"/>
            <a:ext cx="4267200" cy="1437406"/>
          </a:xfrm>
        </p:spPr>
        <p:txBody>
          <a:bodyPr anchor="t">
            <a:normAutofit/>
          </a:bodyPr>
          <a:lstStyle/>
          <a:p>
            <a:r>
              <a:rPr lang="en-US" sz="3200" b="1" u="none" strike="noStrike" dirty="0">
                <a:ea typeface="File"/>
                <a:cs typeface="Times New Roman" panose="02020603050405020304" pitchFamily="18" charset="0"/>
                <a:sym typeface="File"/>
              </a:rPr>
              <a:t>Data </a:t>
            </a:r>
            <a:r>
              <a:rPr lang="en-US" sz="3200" b="1" dirty="0">
                <a:ea typeface="File"/>
                <a:cs typeface="Times New Roman" panose="02020603050405020304" pitchFamily="18" charset="0"/>
                <a:sym typeface="File"/>
              </a:rPr>
              <a:t>Set</a:t>
            </a:r>
            <a:br>
              <a:rPr lang="en-US" sz="3200" b="1" dirty="0">
                <a:ea typeface="File"/>
                <a:cs typeface="Times New Roman" panose="02020603050405020304" pitchFamily="18" charset="0"/>
                <a:sym typeface="File"/>
              </a:rPr>
            </a:br>
            <a:r>
              <a:rPr lang="en-US" sz="3200" dirty="0"/>
              <a:t>Raw Dataset Summary</a:t>
            </a:r>
            <a:br>
              <a:rPr lang="en-US" sz="3200" b="1" u="none" strike="noStrike" dirty="0">
                <a:ea typeface="File"/>
                <a:cs typeface="Times New Roman" panose="02020603050405020304" pitchFamily="18" charset="0"/>
                <a:sym typeface="File"/>
              </a:rPr>
            </a:br>
            <a:endParaRPr lang="en-US" sz="320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7C77032-C865-6057-7D7A-E2743CFA2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C226-9058-3A73-0413-8665BD12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508096"/>
            <a:ext cx="6423556" cy="385334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600" dirty="0"/>
              <a:t>Source: Zenodo Open Repository </a:t>
            </a:r>
            <a:r>
              <a:rPr lang="en-US" sz="1600" u="sng" kern="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  <a:hlinkClick r:id="rId2"/>
              </a:rPr>
              <a:t>https://zenodo.org/records/6465436</a:t>
            </a:r>
            <a:r>
              <a:rPr lang="en-US" sz="16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  <a:p>
            <a:pPr>
              <a:buNone/>
            </a:pPr>
            <a:r>
              <a:rPr lang="en-US" sz="1600" kern="0" dirty="0">
                <a:solidFill>
                  <a:srgbClr val="1B1B1B"/>
                </a:solidFill>
                <a:cs typeface="Arial" panose="020B0604020202020204" pitchFamily="34" charset="0"/>
              </a:rPr>
              <a:t>C</a:t>
            </a:r>
            <a:r>
              <a:rPr lang="en-US" sz="1600" b="0" i="0" dirty="0">
                <a:solidFill>
                  <a:srgbClr val="1B1B1B"/>
                </a:solidFill>
                <a:effectLst/>
              </a:rPr>
              <a:t>ollected from patients who were admitted to Shengjing Hospital of China Median University</a:t>
            </a:r>
          </a:p>
          <a:p>
            <a:pPr>
              <a:buNone/>
            </a:pPr>
            <a:r>
              <a:rPr lang="en-US" sz="1600" dirty="0"/>
              <a:t>Total Records: 1,232 rows,</a:t>
            </a:r>
            <a:r>
              <a:rPr lang="en-US" sz="1600" b="1" dirty="0"/>
              <a:t> </a:t>
            </a:r>
            <a:r>
              <a:rPr lang="en-US" sz="1600" dirty="0"/>
              <a:t>724 patients </a:t>
            </a:r>
          </a:p>
          <a:p>
            <a:pPr>
              <a:buNone/>
            </a:pPr>
            <a:r>
              <a:rPr lang="en-US" sz="1600" dirty="0"/>
              <a:t>Total Features: 21 columns</a:t>
            </a:r>
          </a:p>
          <a:p>
            <a:pPr>
              <a:buNone/>
            </a:pPr>
            <a:r>
              <a:rPr lang="en-US" sz="1600" dirty="0"/>
              <a:t>Target Variable: mal (1 = Malignant, 0 = Benign)</a:t>
            </a:r>
          </a:p>
          <a:p>
            <a:pPr>
              <a:buNone/>
            </a:pPr>
            <a:r>
              <a:rPr lang="en-US" sz="1600" dirty="0"/>
              <a:t>Features include: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Demographics: age, gender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Lab Tests: FT3, FT4, TSH, TPO, TGAb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Ultrasound Attributes: site, echo pattern, multifocality, shape, margin, calcification, echo strength, blood flow, composition, size, multilateral</a:t>
            </a: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4" name="Picture 3" descr="A white and blue background with black text&#10;&#10;AI-generated content may be incorrect.">
            <a:extLst>
              <a:ext uri="{FF2B5EF4-FFF2-40B4-BE49-F238E27FC236}">
                <a16:creationId xmlns:a16="http://schemas.microsoft.com/office/drawing/2014/main" id="{E99A4605-10B0-37D3-2CAE-3AC2E696E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4423234"/>
            <a:ext cx="10591800" cy="195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97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sz="4800" b="1">
                <a:ea typeface="File"/>
                <a:cs typeface="Times New Roman" panose="02020603050405020304" pitchFamily="18" charset="0"/>
                <a:sym typeface="File"/>
              </a:rPr>
              <a:t>Preprocessing and feature engineering</a:t>
            </a:r>
            <a:endParaRPr lang="en-US" sz="4800" b="1" u="none" strike="noStrike">
              <a:ea typeface="File"/>
              <a:cs typeface="Times New Roman" panose="02020603050405020304" pitchFamily="18" charset="0"/>
              <a:sym typeface="Fil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C226-9058-3A73-0413-8665BD12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31" y="1792837"/>
            <a:ext cx="11592588" cy="5397702"/>
          </a:xfrm>
        </p:spPr>
        <p:txBody>
          <a:bodyPr anchor="ctr">
            <a:noAutofit/>
          </a:bodyPr>
          <a:lstStyle/>
          <a:p>
            <a:r>
              <a:rPr lang="en-US" sz="2000" dirty="0"/>
              <a:t>Data Cleaning:</a:t>
            </a:r>
            <a:br>
              <a:rPr lang="en-US" sz="2000" dirty="0"/>
            </a:br>
            <a:r>
              <a:rPr lang="en-US" sz="2000" dirty="0"/>
              <a:t>     Converted byte columns from SQL to integers</a:t>
            </a:r>
            <a:br>
              <a:rPr lang="en-US" sz="2000" dirty="0"/>
            </a:br>
            <a:r>
              <a:rPr lang="en-US" sz="2000" dirty="0"/>
              <a:t>     One row per patient retained using malignancy-priority</a:t>
            </a:r>
          </a:p>
          <a:p>
            <a:r>
              <a:rPr lang="en-US" sz="2000" dirty="0"/>
              <a:t>Categorization:</a:t>
            </a:r>
            <a:br>
              <a:rPr lang="en-US" sz="2000" dirty="0"/>
            </a:br>
            <a:r>
              <a:rPr lang="en-US" sz="2000" dirty="0"/>
              <a:t>Hormones (Chen et al., 2018):</a:t>
            </a:r>
            <a:br>
              <a:rPr lang="en-US" sz="2000" dirty="0"/>
            </a:br>
            <a:r>
              <a:rPr lang="en-US" sz="2000" dirty="0"/>
              <a:t>    TSH, FT3, FT4, TPO, TGAb → Low / Normal / High</a:t>
            </a:r>
            <a:br>
              <a:rPr lang="en-US" sz="2000" dirty="0"/>
            </a:br>
            <a:r>
              <a:rPr lang="en-US" sz="2000" dirty="0"/>
              <a:t>Tumor Size (Haugen et al., 2016):</a:t>
            </a:r>
            <a:br>
              <a:rPr lang="en-US" sz="2000" dirty="0"/>
            </a:br>
            <a:r>
              <a:rPr lang="en-US" sz="2000" dirty="0"/>
              <a:t>     ≤1 cm, 1–2 cm, 2–4 cm, &gt;4 cm</a:t>
            </a:r>
            <a:br>
              <a:rPr lang="en-US" sz="2000" dirty="0"/>
            </a:br>
            <a:r>
              <a:rPr lang="en-US" sz="2000" dirty="0"/>
              <a:t>Patient Age (Cheng et al., 2024):</a:t>
            </a:r>
            <a:br>
              <a:rPr lang="en-US" sz="2000" dirty="0"/>
            </a:br>
            <a:r>
              <a:rPr lang="en-US" sz="2000" dirty="0"/>
              <a:t>     &lt;55 y / ≥55 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450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90DFF-2305-7630-61CC-5ECCEADEC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106" y="339543"/>
            <a:ext cx="7560733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File"/>
              </a:rPr>
              <a:t>Exploratory Data Analysis</a:t>
            </a:r>
            <a:endParaRPr lang="en-US" sz="5200" b="1" u="none" strike="noStrike" kern="1200" dirty="0">
              <a:solidFill>
                <a:schemeClr val="tx1"/>
              </a:solidFill>
              <a:latin typeface="+mj-lt"/>
              <a:ea typeface="+mj-ea"/>
              <a:cs typeface="+mj-cs"/>
              <a:sym typeface="File"/>
            </a:endParaRPr>
          </a:p>
        </p:txBody>
      </p:sp>
      <p:pic>
        <p:nvPicPr>
          <p:cNvPr id="4" name="Content Placeholder 3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5F42DDEC-A51C-5577-8F0E-F5B424F71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09" y="1702511"/>
            <a:ext cx="9729182" cy="481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393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0033efe-d82e-4c5f-a712-3a3948bb453e}" enabled="0" method="" siteId="{f0033efe-d82e-4c5f-a712-3a3948bb453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1216</TotalTime>
  <Words>1577</Words>
  <Application>Microsoft Macintosh PowerPoint</Application>
  <PresentationFormat>Widescreen</PresentationFormat>
  <Paragraphs>146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Aptos</vt:lpstr>
      <vt:lpstr>Aptos Display</vt:lpstr>
      <vt:lpstr>Arial</vt:lpstr>
      <vt:lpstr>Calibri</vt:lpstr>
      <vt:lpstr>File</vt:lpstr>
      <vt:lpstr>LatoWeb</vt:lpstr>
      <vt:lpstr>Times New Roman</vt:lpstr>
      <vt:lpstr>Office Theme</vt:lpstr>
      <vt:lpstr>PREDICTING THYROID MALIGNANCY USING MACHINE LEARNING </vt:lpstr>
      <vt:lpstr>Introduction</vt:lpstr>
      <vt:lpstr>PowerPoint Presentation</vt:lpstr>
      <vt:lpstr>PowerPoint Presentation</vt:lpstr>
      <vt:lpstr>Research Hypothesis </vt:lpstr>
      <vt:lpstr>Project Plan</vt:lpstr>
      <vt:lpstr>Data Set Raw Dataset Summary </vt:lpstr>
      <vt:lpstr>Preprocessing and feature engineering</vt:lpstr>
      <vt:lpstr>Exploratory Data Analysis</vt:lpstr>
      <vt:lpstr>Train-Test Split &amp; Class Distribution</vt:lpstr>
      <vt:lpstr>Statistical Tests and Justification</vt:lpstr>
      <vt:lpstr>Model Training &amp; Evaluation Workflow</vt:lpstr>
      <vt:lpstr>Model Performance</vt:lpstr>
      <vt:lpstr>Model Evaluation Results </vt:lpstr>
      <vt:lpstr>ROC Curve Comparison </vt:lpstr>
      <vt:lpstr>Confusion Matrix Analysis: Model Predictions on Test Set</vt:lpstr>
      <vt:lpstr>Feature Importance: SHAP &amp; Permutation Analysis </vt:lpstr>
      <vt:lpstr>Insights and interpretability</vt:lpstr>
      <vt:lpstr>Fit to Literature</vt:lpstr>
      <vt:lpstr>Contribution: </vt:lpstr>
      <vt:lpstr>Conclusion</vt:lpstr>
      <vt:lpstr>References</vt:lpstr>
      <vt:lpstr>Appendix</vt:lpstr>
      <vt:lpstr>PowerPoint Presentation</vt:lpstr>
    </vt:vector>
  </TitlesOfParts>
  <Company>GXO Logistics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Mawusi Eklou</dc:creator>
  <cp:lastModifiedBy>Asam, Bhavitha</cp:lastModifiedBy>
  <cp:revision>16</cp:revision>
  <dcterms:created xsi:type="dcterms:W3CDTF">2025-05-05T12:16:52Z</dcterms:created>
  <dcterms:modified xsi:type="dcterms:W3CDTF">2025-05-06T18:54:19Z</dcterms:modified>
</cp:coreProperties>
</file>

<file path=docProps/thumbnail.jpeg>
</file>